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1" r:id="rId3"/>
    <p:sldId id="262" r:id="rId4"/>
    <p:sldId id="277" r:id="rId5"/>
    <p:sldId id="281" r:id="rId6"/>
    <p:sldId id="280" r:id="rId7"/>
    <p:sldId id="263" r:id="rId8"/>
    <p:sldId id="278" r:id="rId9"/>
    <p:sldId id="282" r:id="rId10"/>
    <p:sldId id="272" r:id="rId11"/>
    <p:sldId id="275" r:id="rId12"/>
    <p:sldId id="268" r:id="rId13"/>
    <p:sldId id="276" r:id="rId14"/>
    <p:sldId id="267" r:id="rId15"/>
    <p:sldId id="269" r:id="rId16"/>
    <p:sldId id="270" r:id="rId17"/>
    <p:sldId id="271" r:id="rId18"/>
    <p:sldId id="28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F4CD"/>
    <a:srgbClr val="6077B6"/>
    <a:srgbClr val="FDC873"/>
    <a:srgbClr val="FF5855"/>
    <a:srgbClr val="BFBFBF"/>
    <a:srgbClr val="FFF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203" autoAdjust="0"/>
    <p:restoredTop sz="99033" autoAdjust="0"/>
  </p:normalViewPr>
  <p:slideViewPr>
    <p:cSldViewPr snapToGrid="0">
      <p:cViewPr varScale="1">
        <p:scale>
          <a:sx n="64" d="100"/>
          <a:sy n="64" d="100"/>
        </p:scale>
        <p:origin x="6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2022/7/1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  亮亮图文旗舰店</a:t>
            </a:r>
          </a:p>
          <a:p>
            <a:r>
              <a:rPr lang="en-US" altLang="zh-CN" dirty="0"/>
              <a:t>https://liangliangtuwen.tmall.com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5EA7979-3AFE-4107-BB93-749F1AFCF966}" type="datetimeFigureOut">
              <a:rPr lang="zh-CN" altLang="en-US" smtClean="0"/>
              <a:pPr/>
              <a:t>2022/7/1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981F6C-F266-4A36-93A0-8E6D2F7477B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A7979-3AFE-4107-BB93-749F1AFCF966}" type="datetimeFigureOut">
              <a:rPr lang="zh-CN" altLang="en-US" smtClean="0"/>
              <a:pPr/>
              <a:t>2022/7/1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981F6C-F266-4A36-93A0-8E6D2F7477B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tretch>
            <a:fillRect/>
          </a:stretch>
        </p:blipFill>
        <p:spPr>
          <a:xfrm>
            <a:off x="4663469" y="1518198"/>
            <a:ext cx="2864612" cy="2466670"/>
          </a:xfrm>
          <a:prstGeom prst="rect">
            <a:avLst/>
          </a:prstGeom>
        </p:spPr>
      </p:pic>
      <p:sp>
        <p:nvSpPr>
          <p:cNvPr id="7" name="文本框 6"/>
          <p:cNvSpPr txBox="1"/>
          <p:nvPr/>
        </p:nvSpPr>
        <p:spPr>
          <a:xfrm>
            <a:off x="1910739" y="4019351"/>
            <a:ext cx="7550465" cy="1846659"/>
          </a:xfrm>
          <a:prstGeom prst="rect">
            <a:avLst/>
          </a:prstGeom>
          <a:noFill/>
          <a:effectLst/>
        </p:spPr>
        <p:txBody>
          <a:bodyPr wrap="none" rtlCol="0">
            <a:spAutoFit/>
          </a:bodyPr>
          <a:lstStyle/>
          <a:p>
            <a:r>
              <a:rPr lang="zh-CN" altLang="en-US" sz="6600" b="1" dirty="0">
                <a:solidFill>
                  <a:srgbClr val="00B6B4"/>
                </a:solidFill>
                <a:latin typeface="幼圆" panose="02010509060101010101" pitchFamily="49" charset="-122"/>
                <a:ea typeface="幼圆" panose="02010509060101010101" pitchFamily="49" charset="-122"/>
              </a:rPr>
              <a:t>    闹钟</a:t>
            </a:r>
            <a:r>
              <a:rPr lang="zh-CN" altLang="en-US" sz="4400" b="1" dirty="0">
                <a:solidFill>
                  <a:schemeClr val="tx1">
                    <a:lumMod val="65000"/>
                    <a:lumOff val="35000"/>
                  </a:schemeClr>
                </a:solidFill>
                <a:latin typeface="幼圆" panose="02010509060101010101" pitchFamily="49" charset="-122"/>
                <a:ea typeface="幼圆" panose="02010509060101010101" pitchFamily="49" charset="-122"/>
              </a:rPr>
              <a:t>计事器项目答辩</a:t>
            </a:r>
            <a:endParaRPr lang="en-US" altLang="zh-CN" sz="4400" b="1" dirty="0">
              <a:solidFill>
                <a:schemeClr val="tx1">
                  <a:lumMod val="65000"/>
                  <a:lumOff val="35000"/>
                </a:schemeClr>
              </a:solidFill>
              <a:latin typeface="幼圆" panose="02010509060101010101" pitchFamily="49" charset="-122"/>
              <a:ea typeface="幼圆" panose="02010509060101010101" pitchFamily="49" charset="-122"/>
            </a:endParaRPr>
          </a:p>
          <a:p>
            <a:endParaRPr lang="zh-CN" altLang="en-US" sz="4800" b="1" dirty="0">
              <a:solidFill>
                <a:srgbClr val="00B6B4"/>
              </a:solidFill>
              <a:latin typeface="幼圆" panose="02010509060101010101" pitchFamily="49" charset="-122"/>
              <a:ea typeface="幼圆" panose="02010509060101010101" pitchFamily="49" charset="-122"/>
            </a:endParaRPr>
          </a:p>
        </p:txBody>
      </p:sp>
      <p:sp>
        <p:nvSpPr>
          <p:cNvPr id="8" name="文本框 7"/>
          <p:cNvSpPr txBox="1"/>
          <p:nvPr/>
        </p:nvSpPr>
        <p:spPr>
          <a:xfrm>
            <a:off x="3478246" y="5534338"/>
            <a:ext cx="5658921" cy="646331"/>
          </a:xfrm>
          <a:prstGeom prst="rect">
            <a:avLst/>
          </a:prstGeom>
          <a:noFill/>
        </p:spPr>
        <p:txBody>
          <a:bodyPr wrap="none" rtlCol="0">
            <a:spAutoFit/>
          </a:bodyPr>
          <a:lstStyle/>
          <a:p>
            <a:pPr algn="l"/>
            <a:r>
              <a:rPr lang="zh-CN" altLang="en-US" b="1" dirty="0">
                <a:solidFill>
                  <a:schemeClr val="tx1">
                    <a:lumMod val="65000"/>
                    <a:lumOff val="35000"/>
                  </a:schemeClr>
                </a:solidFill>
                <a:latin typeface="幼圆" panose="02010509060101010101" pitchFamily="49" charset="-122"/>
                <a:ea typeface="幼圆" panose="02010509060101010101" pitchFamily="49" charset="-122"/>
                <a:cs typeface="Kartika" panose="02020503030404060203" pitchFamily="18" charset="0"/>
              </a:rPr>
              <a:t>小组成员：胡梦洁</a:t>
            </a:r>
            <a:r>
              <a:rPr lang="en-US" altLang="zh-CN" b="1" dirty="0">
                <a:solidFill>
                  <a:schemeClr val="tx1">
                    <a:lumMod val="65000"/>
                    <a:lumOff val="35000"/>
                  </a:schemeClr>
                </a:solidFill>
                <a:latin typeface="幼圆" panose="02010509060101010101" pitchFamily="49" charset="-122"/>
                <a:ea typeface="幼圆" panose="02010509060101010101" pitchFamily="49" charset="-122"/>
                <a:cs typeface="Kartika" panose="02020503030404060203" pitchFamily="18" charset="0"/>
              </a:rPr>
              <a:t>               </a:t>
            </a:r>
            <a:r>
              <a:rPr lang="zh-CN" altLang="en-US" b="1" dirty="0">
                <a:solidFill>
                  <a:schemeClr val="tx1">
                    <a:lumMod val="65000"/>
                    <a:lumOff val="35000"/>
                  </a:schemeClr>
                </a:solidFill>
                <a:latin typeface="幼圆" panose="02010509060101010101" pitchFamily="49" charset="-122"/>
                <a:ea typeface="幼圆" panose="02010509060101010101" pitchFamily="49" charset="-122"/>
                <a:cs typeface="Kartika" panose="02020503030404060203" pitchFamily="18" charset="0"/>
              </a:rPr>
              <a:t>指导老师：王衔飞</a:t>
            </a:r>
            <a:endParaRPr lang="en-US" altLang="zh-CN" b="1" dirty="0">
              <a:solidFill>
                <a:schemeClr val="tx1">
                  <a:lumMod val="65000"/>
                  <a:lumOff val="35000"/>
                </a:schemeClr>
              </a:solidFill>
              <a:latin typeface="幼圆" panose="02010509060101010101" pitchFamily="49" charset="-122"/>
              <a:ea typeface="幼圆" panose="02010509060101010101" pitchFamily="49" charset="-122"/>
              <a:cs typeface="Kartika" panose="02020503030404060203" pitchFamily="18" charset="0"/>
            </a:endParaRPr>
          </a:p>
          <a:p>
            <a:r>
              <a:rPr lang="zh-CN" altLang="en-US" b="1" dirty="0">
                <a:solidFill>
                  <a:prstClr val="black">
                    <a:lumMod val="65000"/>
                    <a:lumOff val="35000"/>
                  </a:prstClr>
                </a:solidFill>
                <a:latin typeface="幼圆" panose="02010509060101010101" pitchFamily="49" charset="-122"/>
                <a:ea typeface="幼圆" panose="02010509060101010101" pitchFamily="49" charset="-122"/>
                <a:cs typeface="Kartika" panose="02020503030404060203" pitchFamily="18" charset="0"/>
              </a:rPr>
              <a:t>王润泽 白聪 李政午 李佳恒</a:t>
            </a:r>
            <a:endParaRPr lang="en-US" altLang="zh-CN" sz="28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cxnSp>
        <p:nvCxnSpPr>
          <p:cNvPr id="9" name="直接连接符 8"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101331" y="2440651"/>
            <a:ext cx="0" cy="576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37"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outVertical)">
                                      <p:cBhvr>
                                        <p:cTn id="14" dur="500"/>
                                        <p:tgtEl>
                                          <p:spTgt spid="9"/>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750" fill="hold"/>
                                        <p:tgtEl>
                                          <p:spTgt spid="8"/>
                                        </p:tgtEl>
                                        <p:attrNameLst>
                                          <p:attrName>ppt_w</p:attrName>
                                        </p:attrNameLst>
                                      </p:cBhvr>
                                      <p:tavLst>
                                        <p:tav tm="0">
                                          <p:val>
                                            <p:fltVal val="0"/>
                                          </p:val>
                                        </p:tav>
                                        <p:tav tm="100000">
                                          <p:val>
                                            <p:strVal val="#ppt_w"/>
                                          </p:val>
                                        </p:tav>
                                      </p:tavLst>
                                    </p:anim>
                                    <p:anim calcmode="lin" valueType="num">
                                      <p:cBhvr>
                                        <p:cTn id="19" dur="750" fill="hold"/>
                                        <p:tgtEl>
                                          <p:spTgt spid="8"/>
                                        </p:tgtEl>
                                        <p:attrNameLst>
                                          <p:attrName>ppt_h</p:attrName>
                                        </p:attrNameLst>
                                      </p:cBhvr>
                                      <p:tavLst>
                                        <p:tav tm="0">
                                          <p:val>
                                            <p:fltVal val="0"/>
                                          </p:val>
                                        </p:tav>
                                        <p:tav tm="100000">
                                          <p:val>
                                            <p:strVal val="#ppt_h"/>
                                          </p:val>
                                        </p:tav>
                                      </p:tavLst>
                                    </p:anim>
                                    <p:animEffect transition="in" filter="fade">
                                      <p:cBhvr>
                                        <p:cTn id="2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descr="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
          <p:cNvSpPr txBox="1"/>
          <p:nvPr/>
        </p:nvSpPr>
        <p:spPr>
          <a:xfrm>
            <a:off x="4002808" y="4657355"/>
            <a:ext cx="4145686" cy="769441"/>
          </a:xfrm>
          <a:prstGeom prst="rect">
            <a:avLst/>
          </a:prstGeom>
          <a:noFill/>
        </p:spPr>
        <p:txBody>
          <a:bodyPr wrap="none" rtlCol="0">
            <a:spAutoFit/>
          </a:bodyPr>
          <a:lstStyle/>
          <a:p>
            <a:pPr algn="ctr"/>
            <a:r>
              <a:rPr lang="zh-CN" altLang="en-US" sz="4400" b="1" dirty="0">
                <a:solidFill>
                  <a:schemeClr val="tx1">
                    <a:lumMod val="65000"/>
                    <a:lumOff val="35000"/>
                  </a:schemeClr>
                </a:solidFill>
                <a:latin typeface="幼圆" panose="02010509060101010101" pitchFamily="49" charset="-122"/>
                <a:ea typeface="幼圆" panose="02010509060101010101" pitchFamily="49" charset="-122"/>
              </a:rPr>
              <a:t>项目框架与内容</a:t>
            </a:r>
          </a:p>
        </p:txBody>
      </p:sp>
      <p:sp>
        <p:nvSpPr>
          <p:cNvPr id="16" name="文本框 15" descr="e7d195523061f1c0deeec63e560781cfd59afb0ea006f2a87ABB68BF51EA6619813959095094C18C62A12F549504892A4AAA8C1554C6663626E05CA27F281A14E6983772AFC3FB97135759321DEA3D700FBFCB88CE02D2F8D0E36D1C12CEC339800CD4DFFB6A88C6F399105BB0BB4C56797AA2D0ADDCC9ADBAF35D64C719459262DC8CD676B1536B"/>
          <p:cNvSpPr txBox="1"/>
          <p:nvPr/>
        </p:nvSpPr>
        <p:spPr>
          <a:xfrm>
            <a:off x="2668877" y="5821785"/>
            <a:ext cx="6813544" cy="461665"/>
          </a:xfrm>
          <a:prstGeom prst="rect">
            <a:avLst/>
          </a:prstGeom>
          <a:noFill/>
        </p:spPr>
        <p:txBody>
          <a:bodyPr wrap="square" rtlCol="0">
            <a:spAutoFit/>
          </a:bodyPr>
          <a:lstStyle/>
          <a:p>
            <a:pPr algn="ctr"/>
            <a:r>
              <a:rPr lang="en-US" altLang="zh-CN" sz="1200" dirty="0">
                <a:solidFill>
                  <a:srgbClr val="3B3B3B"/>
                </a:solidFill>
              </a:rPr>
              <a:t>Summary of the work of the minimalist Nordic wind work of the minimalist Nordic wind Summary of the work of the minimalist Nordic wind Summary of the work of the minimalist</a:t>
            </a:r>
            <a:endParaRPr lang="zh-CN" altLang="en-US" sz="1200" dirty="0">
              <a:solidFill>
                <a:srgbClr val="3B3B3B"/>
              </a:solidFill>
            </a:endParaRPr>
          </a:p>
        </p:txBody>
      </p:sp>
      <p:cxnSp>
        <p:nvCxnSpPr>
          <p:cNvPr id="17" name="直接连接符 16"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107615" y="5350305"/>
            <a:ext cx="0" cy="54000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cstate="print"/>
          <a:stretch>
            <a:fillRect/>
          </a:stretch>
        </p:blipFill>
        <p:spPr>
          <a:xfrm>
            <a:off x="4952521" y="1302867"/>
            <a:ext cx="2310187" cy="2959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3"/>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07683" y="412784"/>
            <a:ext cx="3480440" cy="584775"/>
          </a:xfrm>
          <a:prstGeom prst="rect">
            <a:avLst/>
          </a:prstGeom>
          <a:noFill/>
          <a:effectLst/>
        </p:spPr>
        <p:txBody>
          <a:bodyPr wrap="none" rtlCol="0">
            <a:spAutoFit/>
          </a:bodyPr>
          <a:lstStyle/>
          <a:p>
            <a:r>
              <a:rPr lang="zh-CN" altLang="en-US" sz="3200" b="1" dirty="0">
                <a:solidFill>
                  <a:schemeClr val="tx1">
                    <a:lumMod val="65000"/>
                    <a:lumOff val="35000"/>
                  </a:schemeClr>
                </a:solidFill>
                <a:latin typeface="幼圆" panose="02010509060101010101" pitchFamily="49" charset="-122"/>
                <a:ea typeface="幼圆" panose="02010509060101010101" pitchFamily="49" charset="-122"/>
              </a:rPr>
              <a:t>软件界面示意图：</a:t>
            </a:r>
          </a:p>
        </p:txBody>
      </p:sp>
      <p:pic>
        <p:nvPicPr>
          <p:cNvPr id="9" name="图片 8"/>
          <p:cNvPicPr>
            <a:picLocks noChangeAspect="1"/>
          </p:cNvPicPr>
          <p:nvPr/>
        </p:nvPicPr>
        <p:blipFill>
          <a:blip r:embed="rId2" cstate="print"/>
          <a:stretch>
            <a:fillRect/>
          </a:stretch>
        </p:blipFill>
        <p:spPr>
          <a:xfrm>
            <a:off x="371021" y="247969"/>
            <a:ext cx="713782" cy="914401"/>
          </a:xfrm>
          <a:prstGeom prst="rect">
            <a:avLst/>
          </a:prstGeom>
        </p:spPr>
      </p:pic>
      <p:sp>
        <p:nvSpPr>
          <p:cNvPr id="8" name="TextBox 29"/>
          <p:cNvSpPr txBox="1"/>
          <p:nvPr/>
        </p:nvSpPr>
        <p:spPr>
          <a:xfrm>
            <a:off x="8062245" y="2359459"/>
            <a:ext cx="3407716" cy="436017"/>
          </a:xfrm>
          <a:prstGeom prst="rect">
            <a:avLst/>
          </a:prstGeom>
          <a:noFill/>
        </p:spPr>
        <p:txBody>
          <a:bodyPr wrap="square" lIns="0" tIns="0" rIns="0" bIns="0" rtlCol="0">
            <a:spAutoFit/>
          </a:bodyPr>
          <a:lstStyle/>
          <a:p>
            <a:pPr algn="just">
              <a:lnSpc>
                <a:spcPts val="1735"/>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团队在腾讯会议中提出意见，大家投票表决</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任意多边形 14"/>
          <p:cNvSpPr/>
          <p:nvPr/>
        </p:nvSpPr>
        <p:spPr>
          <a:xfrm>
            <a:off x="4017303" y="2293827"/>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solidFill>
            <a:srgbClr val="FF5855"/>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noAutofit/>
          </a:bodyPr>
          <a:lstStyle/>
          <a:p>
            <a:pPr algn="ctr"/>
            <a:endParaRPr lang="zh-CN" altLang="en-US" sz="2400"/>
          </a:p>
        </p:txBody>
      </p:sp>
      <p:sp>
        <p:nvSpPr>
          <p:cNvPr id="16" name="TextBox 30"/>
          <p:cNvSpPr txBox="1"/>
          <p:nvPr/>
        </p:nvSpPr>
        <p:spPr>
          <a:xfrm>
            <a:off x="5085112" y="2362019"/>
            <a:ext cx="2366890" cy="430887"/>
          </a:xfrm>
          <a:prstGeom prst="rect">
            <a:avLst/>
          </a:prstGeom>
          <a:noFill/>
        </p:spPr>
        <p:txBody>
          <a:bodyPr wrap="square" lIns="0" tIns="0" rIns="0" bIns="0"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r>
              <a:rPr lang="zh-CN" altLang="en-US" sz="2800" dirty="0">
                <a:solidFill>
                  <a:schemeClr val="bg1"/>
                </a:solidFill>
                <a:latin typeface="微软雅黑" panose="020B0503020204020204" pitchFamily="34" charset="-122"/>
                <a:ea typeface="微软雅黑" panose="020B0503020204020204" pitchFamily="34" charset="-122"/>
              </a:rPr>
              <a:t>项目构思</a:t>
            </a:r>
          </a:p>
        </p:txBody>
      </p:sp>
      <p:sp>
        <p:nvSpPr>
          <p:cNvPr id="18" name="任意多边形 17"/>
          <p:cNvSpPr/>
          <p:nvPr/>
        </p:nvSpPr>
        <p:spPr>
          <a:xfrm>
            <a:off x="4756064" y="3089164"/>
            <a:ext cx="3111587"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solidFill>
            <a:srgbClr val="FDC873"/>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noAutofit/>
          </a:bodyPr>
          <a:lstStyle/>
          <a:p>
            <a:pPr algn="ctr"/>
            <a:endParaRPr lang="zh-CN" altLang="en-US" sz="2400"/>
          </a:p>
        </p:txBody>
      </p:sp>
      <p:sp>
        <p:nvSpPr>
          <p:cNvPr id="19" name="TextBox 30"/>
          <p:cNvSpPr txBox="1"/>
          <p:nvPr/>
        </p:nvSpPr>
        <p:spPr>
          <a:xfrm>
            <a:off x="5085111" y="3157356"/>
            <a:ext cx="2366891" cy="430887"/>
          </a:xfrm>
          <a:prstGeom prst="rect">
            <a:avLst/>
          </a:prstGeom>
          <a:noFill/>
        </p:spPr>
        <p:txBody>
          <a:bodyPr wrap="square" lIns="0" tIns="0" rIns="0" bIns="0"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r>
              <a:rPr lang="zh-CN" altLang="en-US" sz="2800" dirty="0">
                <a:solidFill>
                  <a:schemeClr val="bg1"/>
                </a:solidFill>
                <a:latin typeface="微软雅黑" panose="020B0503020204020204" pitchFamily="34" charset="-122"/>
                <a:ea typeface="微软雅黑" panose="020B0503020204020204" pitchFamily="34" charset="-122"/>
              </a:rPr>
              <a:t>部署环境</a:t>
            </a:r>
          </a:p>
        </p:txBody>
      </p:sp>
      <p:sp>
        <p:nvSpPr>
          <p:cNvPr id="21" name="任意多边形 20"/>
          <p:cNvSpPr/>
          <p:nvPr/>
        </p:nvSpPr>
        <p:spPr>
          <a:xfrm>
            <a:off x="5013487" y="3884506"/>
            <a:ext cx="2854165" cy="567271"/>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solidFill>
            <a:srgbClr val="6077B6"/>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noAutofit/>
          </a:bodyPr>
          <a:lstStyle/>
          <a:p>
            <a:pPr algn="ctr"/>
            <a:endParaRPr lang="zh-CN" altLang="en-US" sz="2400"/>
          </a:p>
        </p:txBody>
      </p:sp>
      <p:sp>
        <p:nvSpPr>
          <p:cNvPr id="22" name="TextBox 30"/>
          <p:cNvSpPr txBox="1"/>
          <p:nvPr/>
        </p:nvSpPr>
        <p:spPr>
          <a:xfrm>
            <a:off x="5085111" y="3955262"/>
            <a:ext cx="2304256" cy="430887"/>
          </a:xfrm>
          <a:prstGeom prst="rect">
            <a:avLst/>
          </a:prstGeom>
          <a:noFill/>
        </p:spPr>
        <p:txBody>
          <a:bodyPr wrap="square" lIns="0" tIns="0" rIns="0" bIns="0"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3.</a:t>
            </a:r>
            <a:r>
              <a:rPr lang="zh-CN" altLang="en-US" sz="2800" dirty="0">
                <a:solidFill>
                  <a:schemeClr val="bg1"/>
                </a:solidFill>
                <a:latin typeface="微软雅黑" panose="020B0503020204020204" pitchFamily="34" charset="-122"/>
                <a:ea typeface="微软雅黑" panose="020B0503020204020204" pitchFamily="34" charset="-122"/>
              </a:rPr>
              <a:t>代码编写</a:t>
            </a:r>
          </a:p>
        </p:txBody>
      </p:sp>
      <p:sp>
        <p:nvSpPr>
          <p:cNvPr id="24" name="任意多边形 23"/>
          <p:cNvSpPr/>
          <p:nvPr/>
        </p:nvSpPr>
        <p:spPr>
          <a:xfrm>
            <a:off x="4756067" y="4679835"/>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solidFill>
            <a:srgbClr val="6BF4C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noAutofit/>
          </a:bodyPr>
          <a:lstStyle/>
          <a:p>
            <a:pPr algn="ctr"/>
            <a:r>
              <a:rPr lang="en-US" altLang="zh-CN" sz="2000" dirty="0"/>
              <a:t>4.</a:t>
            </a:r>
            <a:r>
              <a:rPr lang="zh-CN" altLang="en-US" sz="2000" dirty="0"/>
              <a:t>文档撰写与</a:t>
            </a:r>
            <a:r>
              <a:rPr lang="en-US" altLang="zh-CN" sz="2000" dirty="0"/>
              <a:t>ppt</a:t>
            </a:r>
            <a:r>
              <a:rPr lang="zh-CN" altLang="en-US" sz="2000" dirty="0"/>
              <a:t>制作</a:t>
            </a:r>
          </a:p>
        </p:txBody>
      </p:sp>
      <p:sp>
        <p:nvSpPr>
          <p:cNvPr id="27" name="任意多边形 26"/>
          <p:cNvSpPr/>
          <p:nvPr/>
        </p:nvSpPr>
        <p:spPr>
          <a:xfrm>
            <a:off x="4017303" y="5475174"/>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solidFill>
            <a:schemeClr val="bg1">
              <a:lumMod val="75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noAutofit/>
          </a:bodyPr>
          <a:lstStyle/>
          <a:p>
            <a:pPr algn="ctr"/>
            <a:endParaRPr lang="zh-CN" altLang="en-US" sz="2400"/>
          </a:p>
        </p:txBody>
      </p:sp>
      <p:sp>
        <p:nvSpPr>
          <p:cNvPr id="28" name="TextBox 30"/>
          <p:cNvSpPr txBox="1"/>
          <p:nvPr/>
        </p:nvSpPr>
        <p:spPr>
          <a:xfrm>
            <a:off x="5085112" y="5543366"/>
            <a:ext cx="2366890" cy="430887"/>
          </a:xfrm>
          <a:prstGeom prst="rect">
            <a:avLst/>
          </a:prstGeom>
          <a:noFill/>
        </p:spPr>
        <p:txBody>
          <a:bodyPr wrap="square" lIns="0" tIns="0" rIns="0" bIns="0"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5.</a:t>
            </a:r>
            <a:r>
              <a:rPr lang="zh-CN" altLang="en-US" sz="2800" dirty="0">
                <a:solidFill>
                  <a:schemeClr val="bg1"/>
                </a:solidFill>
                <a:latin typeface="微软雅黑" panose="020B0503020204020204" pitchFamily="34" charset="-122"/>
                <a:ea typeface="微软雅黑" panose="020B0503020204020204" pitchFamily="34" charset="-122"/>
              </a:rPr>
              <a:t>项目发布</a:t>
            </a:r>
          </a:p>
        </p:txBody>
      </p:sp>
      <p:sp>
        <p:nvSpPr>
          <p:cNvPr id="29" name="TextBox 29"/>
          <p:cNvSpPr txBox="1"/>
          <p:nvPr/>
        </p:nvSpPr>
        <p:spPr>
          <a:xfrm>
            <a:off x="8062245" y="3154795"/>
            <a:ext cx="3407716" cy="218008"/>
          </a:xfrm>
          <a:prstGeom prst="rect">
            <a:avLst/>
          </a:prstGeom>
          <a:noFill/>
        </p:spPr>
        <p:txBody>
          <a:bodyPr wrap="square" lIns="0" tIns="0" rIns="0" bIns="0" rtlCol="0">
            <a:spAutoFit/>
          </a:bodyPr>
          <a:lstStyle/>
          <a:p>
            <a:pPr algn="just">
              <a:lnSpc>
                <a:spcPts val="1735"/>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主要利用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eclispe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8062245" y="3950132"/>
            <a:ext cx="3407716" cy="436017"/>
          </a:xfrm>
          <a:prstGeom prst="rect">
            <a:avLst/>
          </a:prstGeom>
          <a:noFill/>
        </p:spPr>
        <p:txBody>
          <a:bodyPr wrap="square" lIns="0" tIns="0" rIns="0" bIns="0" rtlCol="0">
            <a:spAutoFit/>
          </a:bodyPr>
          <a:lstStyle/>
          <a:p>
            <a:pPr algn="just">
              <a:lnSpc>
                <a:spcPts val="1735"/>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以组长为主，大家在腾讯会议中共同思考解决发现的问题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TextBox 29"/>
          <p:cNvSpPr txBox="1"/>
          <p:nvPr/>
        </p:nvSpPr>
        <p:spPr>
          <a:xfrm>
            <a:off x="8062245" y="4745469"/>
            <a:ext cx="3407716" cy="218008"/>
          </a:xfrm>
          <a:prstGeom prst="rect">
            <a:avLst/>
          </a:prstGeom>
          <a:noFill/>
        </p:spPr>
        <p:txBody>
          <a:bodyPr wrap="square" lIns="0" tIns="0" rIns="0" bIns="0" rtlCol="0">
            <a:spAutoFit/>
          </a:bodyPr>
          <a:lstStyle/>
          <a:p>
            <a:pPr algn="just">
              <a:lnSpc>
                <a:spcPts val="1735"/>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具体到团队中的某同学负责</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TextBox 29"/>
          <p:cNvSpPr txBox="1"/>
          <p:nvPr/>
        </p:nvSpPr>
        <p:spPr>
          <a:xfrm>
            <a:off x="8062245" y="5540808"/>
            <a:ext cx="3407716" cy="436017"/>
          </a:xfrm>
          <a:prstGeom prst="rect">
            <a:avLst/>
          </a:prstGeom>
          <a:noFill/>
        </p:spPr>
        <p:txBody>
          <a:bodyPr wrap="square" lIns="0" tIns="0" rIns="0" bIns="0" rtlCol="0">
            <a:spAutoFit/>
          </a:bodyPr>
          <a:lstStyle/>
          <a:p>
            <a:pPr algn="just">
              <a:lnSpc>
                <a:spcPts val="1735"/>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每位团队成员将自己负责的具体内容分别发布到</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Github</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8FB7680-83B8-7E3B-D6A1-417873548D6D}"/>
              </a:ext>
            </a:extLst>
          </p:cNvPr>
          <p:cNvPicPr>
            <a:picLocks noChangeAspect="1"/>
          </p:cNvPicPr>
          <p:nvPr/>
        </p:nvPicPr>
        <p:blipFill>
          <a:blip r:embed="rId3"/>
          <a:stretch>
            <a:fillRect/>
          </a:stretch>
        </p:blipFill>
        <p:spPr>
          <a:xfrm>
            <a:off x="136596" y="2964361"/>
            <a:ext cx="4233091" cy="23860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1+#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6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80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1+#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30"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29098" y="398275"/>
            <a:ext cx="1832553" cy="584775"/>
          </a:xfrm>
          <a:prstGeom prst="rect">
            <a:avLst/>
          </a:prstGeom>
          <a:noFill/>
          <a:effectLst/>
        </p:spPr>
        <p:txBody>
          <a:bodyPr wrap="none" rtlCol="0">
            <a:spAutoFit/>
          </a:bodyPr>
          <a:lstStyle/>
          <a:p>
            <a:r>
              <a:rPr lang="zh-CN" altLang="en-US" sz="3200" b="1" dirty="0">
                <a:solidFill>
                  <a:schemeClr val="tx1">
                    <a:lumMod val="65000"/>
                    <a:lumOff val="35000"/>
                  </a:schemeClr>
                </a:solidFill>
                <a:latin typeface="幼圆" panose="02010509060101010101" pitchFamily="49" charset="-122"/>
                <a:ea typeface="幼圆" panose="02010509060101010101" pitchFamily="49" charset="-122"/>
              </a:rPr>
              <a:t>目标人群</a:t>
            </a:r>
          </a:p>
        </p:txBody>
      </p:sp>
      <p:pic>
        <p:nvPicPr>
          <p:cNvPr id="14" name="图片 13"/>
          <p:cNvPicPr>
            <a:picLocks noChangeAspect="1"/>
          </p:cNvPicPr>
          <p:nvPr/>
        </p:nvPicPr>
        <p:blipFill>
          <a:blip r:embed="rId2" cstate="print"/>
          <a:stretch>
            <a:fillRect/>
          </a:stretch>
        </p:blipFill>
        <p:spPr>
          <a:xfrm>
            <a:off x="425349" y="247970"/>
            <a:ext cx="605127" cy="914401"/>
          </a:xfrm>
          <a:prstGeom prst="rect">
            <a:avLst/>
          </a:prstGeom>
        </p:spPr>
      </p:pic>
      <p:sp>
        <p:nvSpPr>
          <p:cNvPr id="15" name="文本框 14"/>
          <p:cNvSpPr txBox="1"/>
          <p:nvPr/>
        </p:nvSpPr>
        <p:spPr>
          <a:xfrm>
            <a:off x="4855003" y="2398362"/>
            <a:ext cx="253596" cy="369332"/>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632296" y="4442454"/>
            <a:ext cx="253596" cy="369332"/>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084624" y="4452127"/>
            <a:ext cx="184731" cy="769441"/>
          </a:xfrm>
          <a:prstGeom prst="rect">
            <a:avLst/>
          </a:prstGeom>
          <a:noFill/>
          <a:effectLst/>
        </p:spPr>
        <p:txBody>
          <a:bodyPr wrap="none" rtlCol="0">
            <a:spAutoFit/>
          </a:bodyPr>
          <a:lstStyle/>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Oval 6"/>
          <p:cNvSpPr/>
          <p:nvPr/>
        </p:nvSpPr>
        <p:spPr bwMode="auto">
          <a:xfrm>
            <a:off x="922700" y="2452148"/>
            <a:ext cx="1994969" cy="1858903"/>
          </a:xfrm>
          <a:prstGeom prst="ellipse">
            <a:avLst/>
          </a:prstGeom>
          <a:solidFill>
            <a:srgbClr val="FF5855"/>
          </a:solidFill>
          <a:ln w="25400" cap="flat">
            <a:solidFill>
              <a:schemeClr val="tx1">
                <a:lumMod val="65000"/>
                <a:lumOff val="35000"/>
              </a:schemeClr>
            </a:solidFill>
            <a:prstDash val="solid"/>
            <a:miter lim="800000"/>
            <a:headEnd type="none" w="med" len="med"/>
            <a:tailEnd type="none" w="med" len="me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445469"/>
                </a:solidFill>
                <a:effectLst/>
                <a:uLnTx/>
                <a:uFillTx/>
                <a:latin typeface="Agency FB" panose="020B0503020202020204"/>
                <a:ea typeface="微软雅黑" panose="020B0503020204020204" pitchFamily="34" charset="-122"/>
                <a:cs typeface="+mn-ea"/>
                <a:sym typeface="+mn-lt"/>
              </a:rPr>
              <a:t>1.</a:t>
            </a:r>
            <a:r>
              <a:rPr kumimoji="0" lang="zh-CN" altLang="en-US" sz="1800" b="0" i="0" u="none" strike="noStrike" kern="1200" cap="none" spc="0" normalizeH="0" baseline="0" noProof="0" dirty="0">
                <a:ln>
                  <a:noFill/>
                </a:ln>
                <a:solidFill>
                  <a:srgbClr val="445469"/>
                </a:solidFill>
                <a:effectLst/>
                <a:uLnTx/>
                <a:uFillTx/>
                <a:latin typeface="Agency FB" panose="020B0503020202020204"/>
                <a:ea typeface="微软雅黑" panose="020B0503020204020204" pitchFamily="34" charset="-122"/>
                <a:cs typeface="+mn-ea"/>
                <a:sym typeface="+mn-lt"/>
              </a:rPr>
              <a:t>总是有预定的具体工作需要解决的白领</a:t>
            </a:r>
            <a:endParaRPr kumimoji="0" lang="en-US" sz="1800" b="0" i="0" u="none" strike="noStrike" kern="1200" cap="none" spc="0" normalizeH="0" baseline="0" noProof="0" dirty="0">
              <a:ln>
                <a:noFill/>
              </a:ln>
              <a:solidFill>
                <a:srgbClr val="445469"/>
              </a:solidFill>
              <a:effectLst/>
              <a:uLnTx/>
              <a:uFillTx/>
              <a:latin typeface="Agency FB" panose="020B0503020202020204"/>
              <a:ea typeface="微软雅黑" panose="020B0503020204020204" pitchFamily="34" charset="-122"/>
              <a:cs typeface="+mn-ea"/>
              <a:sym typeface="+mn-lt"/>
            </a:endParaRPr>
          </a:p>
        </p:txBody>
      </p:sp>
      <p:sp>
        <p:nvSpPr>
          <p:cNvPr id="20" name="AutoShape 9"/>
          <p:cNvSpPr/>
          <p:nvPr/>
        </p:nvSpPr>
        <p:spPr bwMode="auto">
          <a:xfrm>
            <a:off x="2699635" y="1838740"/>
            <a:ext cx="1303792" cy="1260941"/>
          </a:xfrm>
          <a:custGeom>
            <a:avLst/>
            <a:gdLst>
              <a:gd name="T0" fmla="*/ 13472 w 21600"/>
              <a:gd name="T1" fmla="*/ 15168 h 21600"/>
              <a:gd name="T2" fmla="*/ 12927 w 21600"/>
              <a:gd name="T3" fmla="*/ 13560 h 21600"/>
              <a:gd name="T4" fmla="*/ 14834 w 21600"/>
              <a:gd name="T5" fmla="*/ 9790 h 21600"/>
              <a:gd name="T6" fmla="*/ 15401 w 21600"/>
              <a:gd name="T7" fmla="*/ 6683 h 21600"/>
              <a:gd name="T8" fmla="*/ 10800 w 21600"/>
              <a:gd name="T9" fmla="*/ 0 h 21600"/>
              <a:gd name="T10" fmla="*/ 6199 w 21600"/>
              <a:gd name="T11" fmla="*/ 6683 h 21600"/>
              <a:gd name="T12" fmla="*/ 6766 w 21600"/>
              <a:gd name="T13" fmla="*/ 9790 h 21600"/>
              <a:gd name="T14" fmla="*/ 8673 w 21600"/>
              <a:gd name="T15" fmla="*/ 13560 h 21600"/>
              <a:gd name="T16" fmla="*/ 8128 w 21600"/>
              <a:gd name="T17" fmla="*/ 15168 h 21600"/>
              <a:gd name="T18" fmla="*/ 0 w 21600"/>
              <a:gd name="T19" fmla="*/ 21600 h 21600"/>
              <a:gd name="T20" fmla="*/ 21600 w 21600"/>
              <a:gd name="T21" fmla="*/ 21600 h 21600"/>
              <a:gd name="T22" fmla="*/ 13472 w 21600"/>
              <a:gd name="T23" fmla="*/ 15168 h 21600"/>
              <a:gd name="T24" fmla="*/ 13472 w 21600"/>
              <a:gd name="T25" fmla="*/ 15168 h 21600"/>
              <a:gd name="T26" fmla="*/ 13472 w 21600"/>
              <a:gd name="T27" fmla="*/ 151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00" h="21600">
                <a:moveTo>
                  <a:pt x="13472" y="15168"/>
                </a:moveTo>
                <a:cubicBezTo>
                  <a:pt x="12939" y="15081"/>
                  <a:pt x="12927" y="13560"/>
                  <a:pt x="12927" y="13560"/>
                </a:cubicBezTo>
                <a:cubicBezTo>
                  <a:pt x="12927" y="13560"/>
                  <a:pt x="14493" y="11953"/>
                  <a:pt x="14834" y="9790"/>
                </a:cubicBezTo>
                <a:cubicBezTo>
                  <a:pt x="15752" y="9790"/>
                  <a:pt x="16319" y="7492"/>
                  <a:pt x="15401" y="6683"/>
                </a:cubicBezTo>
                <a:cubicBezTo>
                  <a:pt x="15439" y="5832"/>
                  <a:pt x="16581" y="0"/>
                  <a:pt x="10800" y="0"/>
                </a:cubicBezTo>
                <a:cubicBezTo>
                  <a:pt x="5019" y="0"/>
                  <a:pt x="6161" y="5832"/>
                  <a:pt x="6199" y="6683"/>
                </a:cubicBezTo>
                <a:cubicBezTo>
                  <a:pt x="5281" y="7492"/>
                  <a:pt x="5848" y="9790"/>
                  <a:pt x="6766" y="9790"/>
                </a:cubicBezTo>
                <a:cubicBezTo>
                  <a:pt x="7107" y="11953"/>
                  <a:pt x="8673" y="13560"/>
                  <a:pt x="8673" y="13560"/>
                </a:cubicBezTo>
                <a:cubicBezTo>
                  <a:pt x="8673" y="13560"/>
                  <a:pt x="8661" y="15081"/>
                  <a:pt x="8128" y="15168"/>
                </a:cubicBezTo>
                <a:cubicBezTo>
                  <a:pt x="6411" y="15452"/>
                  <a:pt x="0" y="18384"/>
                  <a:pt x="0" y="21600"/>
                </a:cubicBezTo>
                <a:lnTo>
                  <a:pt x="21600" y="21600"/>
                </a:lnTo>
                <a:cubicBezTo>
                  <a:pt x="21600" y="18384"/>
                  <a:pt x="15189" y="15452"/>
                  <a:pt x="13472" y="15168"/>
                </a:cubicBezTo>
                <a:cubicBezTo>
                  <a:pt x="13472" y="15168"/>
                  <a:pt x="13472" y="15168"/>
                  <a:pt x="13472" y="15168"/>
                </a:cubicBezTo>
                <a:close/>
                <a:moveTo>
                  <a:pt x="13472" y="15168"/>
                </a:moveTo>
              </a:path>
            </a:pathLst>
          </a:custGeom>
          <a:solidFill>
            <a:srgbClr val="6077B6"/>
          </a:solidFill>
          <a:ln w="76200" cap="flat">
            <a:solidFill>
              <a:srgbClr val="FFFEFE"/>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gency FB" panose="020B0503020202020204"/>
              <a:ea typeface="微软雅黑" panose="020B0503020204020204" pitchFamily="34" charset="-122"/>
              <a:cs typeface="+mn-ea"/>
              <a:sym typeface="+mn-lt"/>
            </a:endParaRPr>
          </a:p>
        </p:txBody>
      </p:sp>
      <p:sp>
        <p:nvSpPr>
          <p:cNvPr id="23" name="Oval 6"/>
          <p:cNvSpPr/>
          <p:nvPr/>
        </p:nvSpPr>
        <p:spPr bwMode="auto">
          <a:xfrm>
            <a:off x="9043448" y="2132540"/>
            <a:ext cx="2101303" cy="2101303"/>
          </a:xfrm>
          <a:prstGeom prst="ellipse">
            <a:avLst/>
          </a:prstGeom>
          <a:solidFill>
            <a:srgbClr val="6BF4CD"/>
          </a:solidFill>
          <a:ln w="25400" cap="flat">
            <a:solidFill>
              <a:schemeClr val="tx1">
                <a:lumMod val="65000"/>
                <a:lumOff val="35000"/>
              </a:schemeClr>
            </a:solidFill>
            <a:prstDash val="solid"/>
            <a:miter lim="800000"/>
            <a:headEnd type="none" w="med" len="med"/>
            <a:tailEnd type="none" w="med" len="me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gency FB" panose="020B0503020202020204"/>
              <a:ea typeface="微软雅黑" panose="020B0503020204020204" pitchFamily="34" charset="-122"/>
              <a:cs typeface="+mn-ea"/>
              <a:sym typeface="+mn-lt"/>
            </a:endParaRPr>
          </a:p>
        </p:txBody>
      </p:sp>
      <p:sp>
        <p:nvSpPr>
          <p:cNvPr id="24" name="AutoShape 15"/>
          <p:cNvSpPr/>
          <p:nvPr/>
        </p:nvSpPr>
        <p:spPr bwMode="auto">
          <a:xfrm>
            <a:off x="8098904" y="1822075"/>
            <a:ext cx="1304585" cy="1260147"/>
          </a:xfrm>
          <a:custGeom>
            <a:avLst/>
            <a:gdLst>
              <a:gd name="T0" fmla="*/ 13472 w 21600"/>
              <a:gd name="T1" fmla="*/ 15168 h 21600"/>
              <a:gd name="T2" fmla="*/ 12927 w 21600"/>
              <a:gd name="T3" fmla="*/ 13560 h 21600"/>
              <a:gd name="T4" fmla="*/ 14834 w 21600"/>
              <a:gd name="T5" fmla="*/ 9790 h 21600"/>
              <a:gd name="T6" fmla="*/ 15401 w 21600"/>
              <a:gd name="T7" fmla="*/ 6683 h 21600"/>
              <a:gd name="T8" fmla="*/ 10800 w 21600"/>
              <a:gd name="T9" fmla="*/ 0 h 21600"/>
              <a:gd name="T10" fmla="*/ 6199 w 21600"/>
              <a:gd name="T11" fmla="*/ 6683 h 21600"/>
              <a:gd name="T12" fmla="*/ 6766 w 21600"/>
              <a:gd name="T13" fmla="*/ 9790 h 21600"/>
              <a:gd name="T14" fmla="*/ 8673 w 21600"/>
              <a:gd name="T15" fmla="*/ 13560 h 21600"/>
              <a:gd name="T16" fmla="*/ 8128 w 21600"/>
              <a:gd name="T17" fmla="*/ 15168 h 21600"/>
              <a:gd name="T18" fmla="*/ 0 w 21600"/>
              <a:gd name="T19" fmla="*/ 21600 h 21600"/>
              <a:gd name="T20" fmla="*/ 21600 w 21600"/>
              <a:gd name="T21" fmla="*/ 21600 h 21600"/>
              <a:gd name="T22" fmla="*/ 13472 w 21600"/>
              <a:gd name="T23" fmla="*/ 15168 h 21600"/>
              <a:gd name="T24" fmla="*/ 13472 w 21600"/>
              <a:gd name="T25" fmla="*/ 15168 h 21600"/>
              <a:gd name="T26" fmla="*/ 13472 w 21600"/>
              <a:gd name="T27" fmla="*/ 151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00" h="21600">
                <a:moveTo>
                  <a:pt x="13472" y="15168"/>
                </a:moveTo>
                <a:cubicBezTo>
                  <a:pt x="12939" y="15081"/>
                  <a:pt x="12927" y="13560"/>
                  <a:pt x="12927" y="13560"/>
                </a:cubicBezTo>
                <a:cubicBezTo>
                  <a:pt x="12927" y="13560"/>
                  <a:pt x="14493" y="11953"/>
                  <a:pt x="14834" y="9790"/>
                </a:cubicBezTo>
                <a:cubicBezTo>
                  <a:pt x="15752" y="9790"/>
                  <a:pt x="16319" y="7492"/>
                  <a:pt x="15401" y="6683"/>
                </a:cubicBezTo>
                <a:cubicBezTo>
                  <a:pt x="15439" y="5832"/>
                  <a:pt x="16581" y="0"/>
                  <a:pt x="10800" y="0"/>
                </a:cubicBezTo>
                <a:cubicBezTo>
                  <a:pt x="5019" y="0"/>
                  <a:pt x="6161" y="5832"/>
                  <a:pt x="6199" y="6683"/>
                </a:cubicBezTo>
                <a:cubicBezTo>
                  <a:pt x="5281" y="7492"/>
                  <a:pt x="5848" y="9790"/>
                  <a:pt x="6766" y="9790"/>
                </a:cubicBezTo>
                <a:cubicBezTo>
                  <a:pt x="7107" y="11953"/>
                  <a:pt x="8673" y="13560"/>
                  <a:pt x="8673" y="13560"/>
                </a:cubicBezTo>
                <a:cubicBezTo>
                  <a:pt x="8673" y="13560"/>
                  <a:pt x="8661" y="15081"/>
                  <a:pt x="8128" y="15168"/>
                </a:cubicBezTo>
                <a:cubicBezTo>
                  <a:pt x="6411" y="15452"/>
                  <a:pt x="0" y="18384"/>
                  <a:pt x="0" y="21600"/>
                </a:cubicBezTo>
                <a:lnTo>
                  <a:pt x="21600" y="21600"/>
                </a:lnTo>
                <a:cubicBezTo>
                  <a:pt x="21600" y="18384"/>
                  <a:pt x="15189" y="15452"/>
                  <a:pt x="13472" y="15168"/>
                </a:cubicBezTo>
                <a:cubicBezTo>
                  <a:pt x="13472" y="15168"/>
                  <a:pt x="13472" y="15168"/>
                  <a:pt x="13472" y="15168"/>
                </a:cubicBezTo>
                <a:close/>
                <a:moveTo>
                  <a:pt x="13472" y="15168"/>
                </a:moveTo>
              </a:path>
            </a:pathLst>
          </a:custGeom>
          <a:solidFill>
            <a:srgbClr val="6077B6"/>
          </a:solidFill>
          <a:ln w="76200" cap="flat">
            <a:solidFill>
              <a:srgbClr val="FFFEFE"/>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gency FB" panose="020B0503020202020204"/>
              <a:ea typeface="微软雅黑" panose="020B0503020204020204" pitchFamily="34" charset="-122"/>
              <a:cs typeface="+mn-ea"/>
              <a:sym typeface="+mn-lt"/>
            </a:endParaRPr>
          </a:p>
        </p:txBody>
      </p:sp>
      <p:sp>
        <p:nvSpPr>
          <p:cNvPr id="25" name="矩形 24"/>
          <p:cNvSpPr/>
          <p:nvPr/>
        </p:nvSpPr>
        <p:spPr>
          <a:xfrm flipH="1">
            <a:off x="9438291" y="2675361"/>
            <a:ext cx="1379405" cy="1323439"/>
          </a:xfrm>
          <a:prstGeom prst="rect">
            <a:avLst/>
          </a:prstGeom>
          <a:ln>
            <a:noFill/>
          </a:ln>
        </p:spPr>
        <p:txBody>
          <a:bodyPr wrap="square">
            <a:spAutoFit/>
          </a:bodyPr>
          <a:lstStyle/>
          <a:p>
            <a:pPr algn="ctr"/>
            <a:r>
              <a:rPr lang="zh-CN" altLang="en-US" sz="2000" dirty="0">
                <a:solidFill>
                  <a:schemeClr val="accent3"/>
                </a:solidFill>
                <a:latin typeface="Franklin Gothic Demi" panose="020B0703020102020204" pitchFamily="34" charset="0"/>
                <a:ea typeface="微软雅黑" panose="020B0503020204020204" pitchFamily="34" charset="-122"/>
                <a:cs typeface="BrowalliaUPC" panose="020B0604020202020204" pitchFamily="34" charset="-34"/>
              </a:rPr>
              <a:t>假期间有补作业需求的青少年</a:t>
            </a:r>
            <a:endParaRPr lang="en-US" altLang="zh-CN" sz="2000" dirty="0">
              <a:solidFill>
                <a:schemeClr val="accent3"/>
              </a:solidFill>
              <a:latin typeface="Franklin Gothic Demi" panose="020B0703020102020204" pitchFamily="34" charset="0"/>
              <a:ea typeface="微软雅黑" panose="020B0503020204020204" pitchFamily="34" charset="-122"/>
              <a:cs typeface="BrowalliaUPC" panose="020B0604020202020204" pitchFamily="34" charset="-34"/>
            </a:endParaRPr>
          </a:p>
        </p:txBody>
      </p:sp>
      <p:sp>
        <p:nvSpPr>
          <p:cNvPr id="27" name="Oval 10"/>
          <p:cNvSpPr/>
          <p:nvPr/>
        </p:nvSpPr>
        <p:spPr bwMode="auto">
          <a:xfrm>
            <a:off x="4924121" y="3526062"/>
            <a:ext cx="2348888" cy="2348888"/>
          </a:xfrm>
          <a:prstGeom prst="ellipse">
            <a:avLst/>
          </a:prstGeom>
          <a:solidFill>
            <a:srgbClr val="FDC873"/>
          </a:solidFill>
          <a:ln w="25400">
            <a:solidFill>
              <a:schemeClr val="tx1">
                <a:lumMod val="65000"/>
                <a:lumOff val="35000"/>
              </a:schemeClr>
            </a:solidFill>
            <a:miter lim="800000"/>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gency FB" panose="020B0503020202020204"/>
              <a:ea typeface="微软雅黑" panose="020B0503020204020204" pitchFamily="34" charset="-122"/>
              <a:cs typeface="+mn-ea"/>
              <a:sym typeface="+mn-lt"/>
            </a:endParaRPr>
          </a:p>
        </p:txBody>
      </p:sp>
      <p:sp>
        <p:nvSpPr>
          <p:cNvPr id="28" name="AutoShape 13"/>
          <p:cNvSpPr/>
          <p:nvPr/>
        </p:nvSpPr>
        <p:spPr bwMode="auto">
          <a:xfrm>
            <a:off x="4531317" y="5074265"/>
            <a:ext cx="1304585" cy="1260147"/>
          </a:xfrm>
          <a:custGeom>
            <a:avLst/>
            <a:gdLst>
              <a:gd name="T0" fmla="*/ 13472 w 21600"/>
              <a:gd name="T1" fmla="*/ 15168 h 21600"/>
              <a:gd name="T2" fmla="*/ 12927 w 21600"/>
              <a:gd name="T3" fmla="*/ 13560 h 21600"/>
              <a:gd name="T4" fmla="*/ 14834 w 21600"/>
              <a:gd name="T5" fmla="*/ 9790 h 21600"/>
              <a:gd name="T6" fmla="*/ 15401 w 21600"/>
              <a:gd name="T7" fmla="*/ 6683 h 21600"/>
              <a:gd name="T8" fmla="*/ 10800 w 21600"/>
              <a:gd name="T9" fmla="*/ 0 h 21600"/>
              <a:gd name="T10" fmla="*/ 6199 w 21600"/>
              <a:gd name="T11" fmla="*/ 6683 h 21600"/>
              <a:gd name="T12" fmla="*/ 6766 w 21600"/>
              <a:gd name="T13" fmla="*/ 9790 h 21600"/>
              <a:gd name="T14" fmla="*/ 8673 w 21600"/>
              <a:gd name="T15" fmla="*/ 13560 h 21600"/>
              <a:gd name="T16" fmla="*/ 8128 w 21600"/>
              <a:gd name="T17" fmla="*/ 15168 h 21600"/>
              <a:gd name="T18" fmla="*/ 0 w 21600"/>
              <a:gd name="T19" fmla="*/ 21600 h 21600"/>
              <a:gd name="T20" fmla="*/ 21600 w 21600"/>
              <a:gd name="T21" fmla="*/ 21600 h 21600"/>
              <a:gd name="T22" fmla="*/ 13472 w 21600"/>
              <a:gd name="T23" fmla="*/ 15168 h 21600"/>
              <a:gd name="T24" fmla="*/ 13472 w 21600"/>
              <a:gd name="T25" fmla="*/ 15168 h 21600"/>
              <a:gd name="T26" fmla="*/ 13472 w 21600"/>
              <a:gd name="T27" fmla="*/ 151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00" h="21600">
                <a:moveTo>
                  <a:pt x="13472" y="15168"/>
                </a:moveTo>
                <a:cubicBezTo>
                  <a:pt x="12939" y="15081"/>
                  <a:pt x="12927" y="13560"/>
                  <a:pt x="12927" y="13560"/>
                </a:cubicBezTo>
                <a:cubicBezTo>
                  <a:pt x="12927" y="13560"/>
                  <a:pt x="14493" y="11953"/>
                  <a:pt x="14834" y="9790"/>
                </a:cubicBezTo>
                <a:cubicBezTo>
                  <a:pt x="15752" y="9790"/>
                  <a:pt x="16319" y="7492"/>
                  <a:pt x="15401" y="6683"/>
                </a:cubicBezTo>
                <a:cubicBezTo>
                  <a:pt x="15439" y="5832"/>
                  <a:pt x="16581" y="0"/>
                  <a:pt x="10800" y="0"/>
                </a:cubicBezTo>
                <a:cubicBezTo>
                  <a:pt x="5019" y="0"/>
                  <a:pt x="6161" y="5832"/>
                  <a:pt x="6199" y="6683"/>
                </a:cubicBezTo>
                <a:cubicBezTo>
                  <a:pt x="5281" y="7492"/>
                  <a:pt x="5848" y="9790"/>
                  <a:pt x="6766" y="9790"/>
                </a:cubicBezTo>
                <a:cubicBezTo>
                  <a:pt x="7107" y="11953"/>
                  <a:pt x="8673" y="13560"/>
                  <a:pt x="8673" y="13560"/>
                </a:cubicBezTo>
                <a:cubicBezTo>
                  <a:pt x="8673" y="13560"/>
                  <a:pt x="8661" y="15081"/>
                  <a:pt x="8128" y="15168"/>
                </a:cubicBezTo>
                <a:cubicBezTo>
                  <a:pt x="6411" y="15452"/>
                  <a:pt x="0" y="18384"/>
                  <a:pt x="0" y="21600"/>
                </a:cubicBezTo>
                <a:lnTo>
                  <a:pt x="21600" y="21600"/>
                </a:lnTo>
                <a:cubicBezTo>
                  <a:pt x="21600" y="18384"/>
                  <a:pt x="15189" y="15452"/>
                  <a:pt x="13472" y="15168"/>
                </a:cubicBezTo>
                <a:cubicBezTo>
                  <a:pt x="13472" y="15168"/>
                  <a:pt x="13472" y="15168"/>
                  <a:pt x="13472" y="15168"/>
                </a:cubicBezTo>
                <a:close/>
                <a:moveTo>
                  <a:pt x="13472" y="15168"/>
                </a:moveTo>
              </a:path>
            </a:pathLst>
          </a:custGeom>
          <a:solidFill>
            <a:srgbClr val="6077B6"/>
          </a:solidFill>
          <a:ln w="76200" cap="flat">
            <a:solidFill>
              <a:srgbClr val="FFFEFE"/>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gency FB" panose="020B0503020202020204"/>
              <a:ea typeface="微软雅黑" panose="020B0503020204020204" pitchFamily="34" charset="-122"/>
              <a:cs typeface="+mn-ea"/>
              <a:sym typeface="+mn-lt"/>
            </a:endParaRPr>
          </a:p>
        </p:txBody>
      </p:sp>
      <p:sp>
        <p:nvSpPr>
          <p:cNvPr id="29" name="AutoShape 14"/>
          <p:cNvSpPr/>
          <p:nvPr/>
        </p:nvSpPr>
        <p:spPr bwMode="auto">
          <a:xfrm>
            <a:off x="5547846" y="5378192"/>
            <a:ext cx="989549" cy="956220"/>
          </a:xfrm>
          <a:custGeom>
            <a:avLst/>
            <a:gdLst>
              <a:gd name="T0" fmla="*/ 13472 w 21600"/>
              <a:gd name="T1" fmla="*/ 15168 h 21600"/>
              <a:gd name="T2" fmla="*/ 12927 w 21600"/>
              <a:gd name="T3" fmla="*/ 13560 h 21600"/>
              <a:gd name="T4" fmla="*/ 14834 w 21600"/>
              <a:gd name="T5" fmla="*/ 9790 h 21600"/>
              <a:gd name="T6" fmla="*/ 15401 w 21600"/>
              <a:gd name="T7" fmla="*/ 6683 h 21600"/>
              <a:gd name="T8" fmla="*/ 10800 w 21600"/>
              <a:gd name="T9" fmla="*/ 0 h 21600"/>
              <a:gd name="T10" fmla="*/ 6199 w 21600"/>
              <a:gd name="T11" fmla="*/ 6683 h 21600"/>
              <a:gd name="T12" fmla="*/ 6766 w 21600"/>
              <a:gd name="T13" fmla="*/ 9790 h 21600"/>
              <a:gd name="T14" fmla="*/ 8673 w 21600"/>
              <a:gd name="T15" fmla="*/ 13560 h 21600"/>
              <a:gd name="T16" fmla="*/ 8128 w 21600"/>
              <a:gd name="T17" fmla="*/ 15168 h 21600"/>
              <a:gd name="T18" fmla="*/ 0 w 21600"/>
              <a:gd name="T19" fmla="*/ 21600 h 21600"/>
              <a:gd name="T20" fmla="*/ 21600 w 21600"/>
              <a:gd name="T21" fmla="*/ 21600 h 21600"/>
              <a:gd name="T22" fmla="*/ 13472 w 21600"/>
              <a:gd name="T23" fmla="*/ 15168 h 21600"/>
              <a:gd name="T24" fmla="*/ 13472 w 21600"/>
              <a:gd name="T25" fmla="*/ 15168 h 21600"/>
              <a:gd name="T26" fmla="*/ 13472 w 21600"/>
              <a:gd name="T27" fmla="*/ 151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00" h="21600">
                <a:moveTo>
                  <a:pt x="13472" y="15168"/>
                </a:moveTo>
                <a:cubicBezTo>
                  <a:pt x="12939" y="15081"/>
                  <a:pt x="12927" y="13560"/>
                  <a:pt x="12927" y="13560"/>
                </a:cubicBezTo>
                <a:cubicBezTo>
                  <a:pt x="12927" y="13560"/>
                  <a:pt x="14493" y="11953"/>
                  <a:pt x="14834" y="9790"/>
                </a:cubicBezTo>
                <a:cubicBezTo>
                  <a:pt x="15752" y="9790"/>
                  <a:pt x="16319" y="7492"/>
                  <a:pt x="15401" y="6683"/>
                </a:cubicBezTo>
                <a:cubicBezTo>
                  <a:pt x="15439" y="5832"/>
                  <a:pt x="16582" y="0"/>
                  <a:pt x="10800" y="0"/>
                </a:cubicBezTo>
                <a:cubicBezTo>
                  <a:pt x="5019" y="0"/>
                  <a:pt x="6161" y="5832"/>
                  <a:pt x="6199" y="6683"/>
                </a:cubicBezTo>
                <a:cubicBezTo>
                  <a:pt x="5281" y="7492"/>
                  <a:pt x="5848" y="9790"/>
                  <a:pt x="6766" y="9790"/>
                </a:cubicBezTo>
                <a:cubicBezTo>
                  <a:pt x="7107" y="11953"/>
                  <a:pt x="8673" y="13560"/>
                  <a:pt x="8673" y="13560"/>
                </a:cubicBezTo>
                <a:cubicBezTo>
                  <a:pt x="8673" y="13560"/>
                  <a:pt x="8661" y="15081"/>
                  <a:pt x="8128" y="15168"/>
                </a:cubicBezTo>
                <a:cubicBezTo>
                  <a:pt x="6411" y="15452"/>
                  <a:pt x="0" y="18384"/>
                  <a:pt x="0" y="21600"/>
                </a:cubicBezTo>
                <a:lnTo>
                  <a:pt x="21600" y="21600"/>
                </a:lnTo>
                <a:cubicBezTo>
                  <a:pt x="21600" y="18384"/>
                  <a:pt x="15189" y="15452"/>
                  <a:pt x="13472" y="15168"/>
                </a:cubicBezTo>
                <a:cubicBezTo>
                  <a:pt x="13472" y="15168"/>
                  <a:pt x="13472" y="15168"/>
                  <a:pt x="13472" y="15168"/>
                </a:cubicBezTo>
                <a:close/>
                <a:moveTo>
                  <a:pt x="13472" y="15168"/>
                </a:moveTo>
              </a:path>
            </a:pathLst>
          </a:custGeom>
          <a:solidFill>
            <a:srgbClr val="6077B6"/>
          </a:solidFill>
          <a:ln w="76200" cap="flat">
            <a:solidFill>
              <a:srgbClr val="FFFEFE"/>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gency FB" panose="020B0503020202020204"/>
              <a:ea typeface="微软雅黑" panose="020B0503020204020204" pitchFamily="34" charset="-122"/>
              <a:cs typeface="+mn-ea"/>
              <a:sym typeface="+mn-lt"/>
            </a:endParaRPr>
          </a:p>
        </p:txBody>
      </p:sp>
      <p:sp>
        <p:nvSpPr>
          <p:cNvPr id="30" name="矩形 29"/>
          <p:cNvSpPr/>
          <p:nvPr/>
        </p:nvSpPr>
        <p:spPr>
          <a:xfrm flipH="1">
            <a:off x="5177271" y="4048750"/>
            <a:ext cx="1841188" cy="400110"/>
          </a:xfrm>
          <a:prstGeom prst="rect">
            <a:avLst/>
          </a:prstGeom>
          <a:ln>
            <a:noFill/>
          </a:ln>
        </p:spPr>
        <p:txBody>
          <a:bodyPr wrap="square">
            <a:spAutoFit/>
          </a:bodyPr>
          <a:lstStyle/>
          <a:p>
            <a:pPr algn="ctr"/>
            <a:r>
              <a:rPr lang="zh-CN" altLang="en-US" sz="2000" dirty="0">
                <a:solidFill>
                  <a:schemeClr val="bg1"/>
                </a:solidFill>
                <a:latin typeface="Franklin Gothic Demi" panose="020B0703020102020204" pitchFamily="34" charset="0"/>
                <a:ea typeface="微软雅黑" panose="020B0503020204020204" pitchFamily="34" charset="-122"/>
                <a:cs typeface="BrowalliaUPC" panose="020B0604020202020204" pitchFamily="34" charset="-34"/>
              </a:rPr>
              <a:t>当代大学生</a:t>
            </a:r>
            <a:endParaRPr lang="en-US" altLang="zh-CN" sz="2000" dirty="0">
              <a:solidFill>
                <a:schemeClr val="bg1"/>
              </a:solidFill>
              <a:latin typeface="Franklin Gothic Demi" panose="020B0703020102020204" pitchFamily="34" charset="0"/>
              <a:ea typeface="微软雅黑" panose="020B0503020204020204" pitchFamily="34" charset="-122"/>
              <a:cs typeface="BrowalliaUPC" panose="020B0604020202020204" pitchFamily="34" charset="-3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07683" y="412784"/>
            <a:ext cx="1832553" cy="584775"/>
          </a:xfrm>
          <a:prstGeom prst="rect">
            <a:avLst/>
          </a:prstGeom>
          <a:noFill/>
          <a:effectLst/>
        </p:spPr>
        <p:txBody>
          <a:bodyPr wrap="none" rtlCol="0">
            <a:spAutoFit/>
          </a:bodyPr>
          <a:lstStyle/>
          <a:p>
            <a:r>
              <a:rPr lang="zh-CN" altLang="en-US" sz="3200" b="1" dirty="0">
                <a:solidFill>
                  <a:schemeClr val="tx1">
                    <a:lumMod val="65000"/>
                    <a:lumOff val="35000"/>
                  </a:schemeClr>
                </a:solidFill>
                <a:latin typeface="幼圆" panose="02010509060101010101" pitchFamily="49" charset="-122"/>
                <a:ea typeface="幼圆" panose="02010509060101010101" pitchFamily="49" charset="-122"/>
              </a:rPr>
              <a:t>项目信息</a:t>
            </a:r>
          </a:p>
        </p:txBody>
      </p:sp>
      <p:pic>
        <p:nvPicPr>
          <p:cNvPr id="9" name="图片 8"/>
          <p:cNvPicPr>
            <a:picLocks noChangeAspect="1"/>
          </p:cNvPicPr>
          <p:nvPr/>
        </p:nvPicPr>
        <p:blipFill>
          <a:blip r:embed="rId2" cstate="print"/>
          <a:stretch>
            <a:fillRect/>
          </a:stretch>
        </p:blipFill>
        <p:spPr>
          <a:xfrm>
            <a:off x="371021" y="247969"/>
            <a:ext cx="713782" cy="914401"/>
          </a:xfrm>
          <a:prstGeom prst="rect">
            <a:avLst/>
          </a:prstGeom>
        </p:spPr>
      </p:pic>
      <p:sp>
        <p:nvSpPr>
          <p:cNvPr id="8" name="任意多边形 7"/>
          <p:cNvSpPr/>
          <p:nvPr/>
        </p:nvSpPr>
        <p:spPr>
          <a:xfrm flipV="1">
            <a:off x="1247045" y="3020358"/>
            <a:ext cx="3985416" cy="43159"/>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1235751" y="5379690"/>
            <a:ext cx="2793740" cy="101708"/>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flipV="1">
            <a:off x="8165613" y="2718102"/>
            <a:ext cx="2793740" cy="101708"/>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flipV="1">
            <a:off x="7087534" y="4495252"/>
            <a:ext cx="3871819" cy="103225"/>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5232463" y="2304086"/>
            <a:ext cx="1395813" cy="1753951"/>
          </a:xfrm>
          <a:prstGeom prst="parallelogram">
            <a:avLst>
              <a:gd name="adj" fmla="val 51231"/>
            </a:avLst>
          </a:prstGeom>
          <a:solidFill>
            <a:srgbClr val="FF5855"/>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平行四边形 20"/>
          <p:cNvSpPr/>
          <p:nvPr/>
        </p:nvSpPr>
        <p:spPr>
          <a:xfrm flipH="1">
            <a:off x="4523260" y="2304086"/>
            <a:ext cx="1395813" cy="1753951"/>
          </a:xfrm>
          <a:prstGeom prst="parallelogram">
            <a:avLst>
              <a:gd name="adj" fmla="val 51231"/>
            </a:avLst>
          </a:prstGeom>
          <a:solidFill>
            <a:srgbClr val="FF5855"/>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5053035" y="3592541"/>
            <a:ext cx="840654" cy="523220"/>
          </a:xfrm>
          <a:prstGeom prst="rect">
            <a:avLst/>
          </a:prstGeom>
        </p:spPr>
        <p:txBody>
          <a:bodyPr wrap="square">
            <a:spAutoFit/>
          </a:bodyPr>
          <a:lstStyle/>
          <a:p>
            <a:pPr algn="ctr"/>
            <a:r>
              <a:rPr lang="en-US" altLang="zh-CN" sz="2800" b="1" dirty="0">
                <a:solidFill>
                  <a:schemeClr val="bg1"/>
                </a:solidFill>
                <a:latin typeface="Agency FB" panose="020B0503020202020204" pitchFamily="34" charset="0"/>
                <a:ea typeface="微软雅黑" panose="020B0503020204020204" pitchFamily="34" charset="-122"/>
              </a:rPr>
              <a:t>01</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24" name="平行四边形 23"/>
          <p:cNvSpPr/>
          <p:nvPr/>
        </p:nvSpPr>
        <p:spPr>
          <a:xfrm>
            <a:off x="7337479" y="2303683"/>
            <a:ext cx="1395813" cy="1753951"/>
          </a:xfrm>
          <a:prstGeom prst="parallelogram">
            <a:avLst>
              <a:gd name="adj" fmla="val 51231"/>
            </a:avLst>
          </a:prstGeom>
          <a:solidFill>
            <a:srgbClr val="FDC873"/>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平行四边形 24"/>
          <p:cNvSpPr/>
          <p:nvPr/>
        </p:nvSpPr>
        <p:spPr>
          <a:xfrm flipH="1">
            <a:off x="6628276" y="2303683"/>
            <a:ext cx="1395813" cy="1753951"/>
          </a:xfrm>
          <a:prstGeom prst="parallelogram">
            <a:avLst>
              <a:gd name="adj" fmla="val 51231"/>
            </a:avLst>
          </a:prstGeom>
          <a:solidFill>
            <a:srgbClr val="FDC873"/>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p:cNvSpPr/>
          <p:nvPr/>
        </p:nvSpPr>
        <p:spPr>
          <a:xfrm>
            <a:off x="7206196" y="3548534"/>
            <a:ext cx="840654" cy="523220"/>
          </a:xfrm>
          <a:prstGeom prst="rect">
            <a:avLst/>
          </a:prstGeom>
        </p:spPr>
        <p:txBody>
          <a:bodyPr wrap="square">
            <a:spAutoFit/>
          </a:bodyPr>
          <a:lstStyle/>
          <a:p>
            <a:pPr algn="ctr"/>
            <a:r>
              <a:rPr lang="en-US" altLang="zh-CN" sz="2800" b="1" dirty="0">
                <a:solidFill>
                  <a:schemeClr val="bg1"/>
                </a:solidFill>
                <a:latin typeface="Agency FB" panose="020B0503020202020204" pitchFamily="34" charset="0"/>
                <a:ea typeface="微软雅黑" panose="020B0503020204020204" pitchFamily="34" charset="-122"/>
              </a:rPr>
              <a:t>02</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28" name="平行四边形 27"/>
          <p:cNvSpPr/>
          <p:nvPr/>
        </p:nvSpPr>
        <p:spPr>
          <a:xfrm flipV="1">
            <a:off x="6379388" y="4192318"/>
            <a:ext cx="1395813" cy="1753951"/>
          </a:xfrm>
          <a:prstGeom prst="parallelogram">
            <a:avLst>
              <a:gd name="adj" fmla="val 51231"/>
            </a:avLst>
          </a:prstGeom>
          <a:solidFill>
            <a:srgbClr val="6BF4CD"/>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平行四边形 28"/>
          <p:cNvSpPr/>
          <p:nvPr/>
        </p:nvSpPr>
        <p:spPr>
          <a:xfrm flipH="1" flipV="1">
            <a:off x="5670185" y="4192318"/>
            <a:ext cx="1395813" cy="1753951"/>
          </a:xfrm>
          <a:prstGeom prst="parallelogram">
            <a:avLst>
              <a:gd name="adj" fmla="val 51231"/>
            </a:avLst>
          </a:prstGeom>
          <a:solidFill>
            <a:srgbClr val="6BF4CD"/>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p:cNvSpPr/>
          <p:nvPr/>
        </p:nvSpPr>
        <p:spPr>
          <a:xfrm>
            <a:off x="6148992" y="4285363"/>
            <a:ext cx="840654" cy="523220"/>
          </a:xfrm>
          <a:prstGeom prst="rect">
            <a:avLst/>
          </a:prstGeom>
        </p:spPr>
        <p:txBody>
          <a:bodyPr wrap="square">
            <a:spAutoFit/>
          </a:bodyPr>
          <a:lstStyle/>
          <a:p>
            <a:pPr algn="ctr"/>
            <a:r>
              <a:rPr lang="en-US" altLang="zh-CN" sz="2800" b="1" dirty="0">
                <a:solidFill>
                  <a:schemeClr val="bg1"/>
                </a:solidFill>
                <a:latin typeface="Agency FB" panose="020B0503020202020204" pitchFamily="34" charset="0"/>
                <a:ea typeface="微软雅黑" panose="020B0503020204020204" pitchFamily="34" charset="-122"/>
              </a:rPr>
              <a:t>03</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32" name="平行四边形 31"/>
          <p:cNvSpPr/>
          <p:nvPr/>
        </p:nvSpPr>
        <p:spPr>
          <a:xfrm flipV="1">
            <a:off x="4274371" y="4192721"/>
            <a:ext cx="1395813" cy="1753951"/>
          </a:xfrm>
          <a:prstGeom prst="parallelogram">
            <a:avLst>
              <a:gd name="adj" fmla="val 51231"/>
            </a:avLst>
          </a:prstGeom>
          <a:solidFill>
            <a:srgbClr val="6077B6"/>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平行四边形 32"/>
          <p:cNvSpPr/>
          <p:nvPr/>
        </p:nvSpPr>
        <p:spPr>
          <a:xfrm flipH="1" flipV="1">
            <a:off x="3565168" y="4192721"/>
            <a:ext cx="1395813" cy="1753951"/>
          </a:xfrm>
          <a:prstGeom prst="parallelogram">
            <a:avLst>
              <a:gd name="adj" fmla="val 51231"/>
            </a:avLst>
          </a:prstGeom>
          <a:solidFill>
            <a:srgbClr val="6077B6"/>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矩形 33"/>
          <p:cNvSpPr/>
          <p:nvPr/>
        </p:nvSpPr>
        <p:spPr>
          <a:xfrm>
            <a:off x="4079987" y="4285362"/>
            <a:ext cx="840654" cy="523220"/>
          </a:xfrm>
          <a:prstGeom prst="rect">
            <a:avLst/>
          </a:prstGeom>
        </p:spPr>
        <p:txBody>
          <a:bodyPr wrap="square">
            <a:spAutoFit/>
          </a:bodyPr>
          <a:lstStyle/>
          <a:p>
            <a:pPr algn="ctr"/>
            <a:r>
              <a:rPr lang="en-US" altLang="zh-CN" sz="2800" b="1" dirty="0">
                <a:solidFill>
                  <a:schemeClr val="bg1"/>
                </a:solidFill>
                <a:latin typeface="Agency FB" panose="020B0503020202020204" pitchFamily="34" charset="0"/>
                <a:ea typeface="微软雅黑" panose="020B0503020204020204" pitchFamily="34" charset="-122"/>
              </a:rPr>
              <a:t>04</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35" name="文本框 34"/>
          <p:cNvSpPr txBox="1"/>
          <p:nvPr/>
        </p:nvSpPr>
        <p:spPr>
          <a:xfrm>
            <a:off x="1232647" y="1732652"/>
            <a:ext cx="3475952" cy="1815882"/>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代码库</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12-wxf-hmj/Right01.java at main ·</a:t>
            </a: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Bistu-OSSDT-2022/12-wxf-hmj</a:t>
            </a: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(github.com)</a:t>
            </a: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12-wxf-hmj/Input.java at main ·</a:t>
            </a: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Bistu-OSSDT-2022/12-wxf-hmj (github.com)</a:t>
            </a: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128874" y="4535457"/>
            <a:ext cx="2436629" cy="1231106"/>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缺陷追踪系统</a:t>
            </a:r>
            <a:endParaRPr lang="en-US" altLang="zh-CN" dirty="0">
              <a:solidFill>
                <a:srgbClr val="004C80"/>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Issues · </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Bistu</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-OSSDT-</a:t>
            </a: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2022/12-wxf-hmj (github.com)</a:t>
            </a: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620251" y="2917592"/>
            <a:ext cx="2807179" cy="1261884"/>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网站</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Bistu-OSSDT-2022/12-wxf-hmj:</a:t>
            </a: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12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王衔飞</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胡梦杰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(github.com)</a:t>
            </a: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853892" y="4748748"/>
            <a:ext cx="2762295"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文档</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Bistu-OSSDT-2022/12-wxf-hmj: </a:t>
            </a: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王衔飞</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胡梦杰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(github.com)</a:t>
            </a: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3" cstate="print">
            <a:biLevel thresh="75000"/>
          </a:blip>
          <a:srcRect t="76775"/>
          <a:stretch>
            <a:fillRect/>
          </a:stretch>
        </p:blipFill>
        <p:spPr>
          <a:xfrm rot="10800000" flipV="1">
            <a:off x="4126008" y="2303280"/>
            <a:ext cx="4990858" cy="110772"/>
          </a:xfrm>
          <a:prstGeom prst="rect">
            <a:avLst/>
          </a:prstGeom>
        </p:spPr>
      </p:pic>
      <p:pic>
        <p:nvPicPr>
          <p:cNvPr id="18" name="图片 17"/>
          <p:cNvPicPr>
            <a:picLocks noChangeAspect="1"/>
          </p:cNvPicPr>
          <p:nvPr/>
        </p:nvPicPr>
        <p:blipFill rotWithShape="1">
          <a:blip r:embed="rId3" cstate="print">
            <a:biLevel thresh="75000"/>
          </a:blip>
          <a:srcRect t="76775"/>
          <a:stretch>
            <a:fillRect/>
          </a:stretch>
        </p:blipFill>
        <p:spPr>
          <a:xfrm flipV="1">
            <a:off x="3174755" y="5836302"/>
            <a:ext cx="4990858" cy="110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par>
                                <p:cTn id="8" presetID="16" presetClass="entr" presetSubtype="37"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500"/>
                                        <p:tgtEl>
                                          <p:spTgt spid="8"/>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125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P spid="35" grpId="0"/>
      <p:bldP spid="36" grpId="0"/>
      <p:bldP spid="3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descr="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
          <p:cNvSpPr txBox="1"/>
          <p:nvPr/>
        </p:nvSpPr>
        <p:spPr>
          <a:xfrm>
            <a:off x="4002806" y="4657355"/>
            <a:ext cx="4145687" cy="769441"/>
          </a:xfrm>
          <a:prstGeom prst="rect">
            <a:avLst/>
          </a:prstGeom>
          <a:noFill/>
        </p:spPr>
        <p:txBody>
          <a:bodyPr wrap="none" rtlCol="0">
            <a:spAutoFit/>
          </a:bodyPr>
          <a:lstStyle/>
          <a:p>
            <a:pPr algn="ctr"/>
            <a:r>
              <a:rPr lang="zh-CN" altLang="en-US" sz="4400" b="1" dirty="0">
                <a:solidFill>
                  <a:schemeClr val="tx1">
                    <a:lumMod val="65000"/>
                    <a:lumOff val="35000"/>
                  </a:schemeClr>
                </a:solidFill>
                <a:latin typeface="幼圆" panose="02010509060101010101" pitchFamily="49" charset="-122"/>
                <a:ea typeface="幼圆" panose="02010509060101010101" pitchFamily="49" charset="-122"/>
              </a:rPr>
              <a:t>总体建议与总结</a:t>
            </a:r>
          </a:p>
        </p:txBody>
      </p:sp>
      <p:sp>
        <p:nvSpPr>
          <p:cNvPr id="16" name="文本框 15" descr="e7d195523061f1c0deeec63e560781cfd59afb0ea006f2a87ABB68BF51EA6619813959095094C18C62A12F549504892A4AAA8C1554C6663626E05CA27F281A14E6983772AFC3FB97135759321DEA3D700FBFCB88CE02D2F8D0E36D1C12CEC339800CD4DFFB6A88C6F399105BB0BB4C56797AA2D0ADDCC9ADBAF35D64C719459262DC8CD676B1536B"/>
          <p:cNvSpPr txBox="1"/>
          <p:nvPr/>
        </p:nvSpPr>
        <p:spPr>
          <a:xfrm>
            <a:off x="2668877" y="5821785"/>
            <a:ext cx="6813544" cy="461665"/>
          </a:xfrm>
          <a:prstGeom prst="rect">
            <a:avLst/>
          </a:prstGeom>
          <a:noFill/>
        </p:spPr>
        <p:txBody>
          <a:bodyPr wrap="square" rtlCol="0">
            <a:spAutoFit/>
          </a:bodyPr>
          <a:lstStyle/>
          <a:p>
            <a:pPr algn="ctr"/>
            <a:r>
              <a:rPr lang="en-US" altLang="zh-CN" sz="1200" dirty="0">
                <a:solidFill>
                  <a:srgbClr val="3B3B3B"/>
                </a:solidFill>
              </a:rPr>
              <a:t>Summary of the work of the minimalist Nordic wind work of the minimalist Nordic wind Summary of the work of the minimalist Nordic wind Summary of the work of the minimalist</a:t>
            </a:r>
            <a:endParaRPr lang="zh-CN" altLang="en-US" sz="1200" dirty="0">
              <a:solidFill>
                <a:srgbClr val="3B3B3B"/>
              </a:solidFill>
            </a:endParaRPr>
          </a:p>
        </p:txBody>
      </p:sp>
      <p:cxnSp>
        <p:nvCxnSpPr>
          <p:cNvPr id="17" name="直接连接符 16"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107615" y="5350305"/>
            <a:ext cx="0" cy="54000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2" cstate="print"/>
          <a:stretch>
            <a:fillRect/>
          </a:stretch>
        </p:blipFill>
        <p:spPr>
          <a:xfrm>
            <a:off x="5070419" y="1224379"/>
            <a:ext cx="2010460" cy="30379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3"/>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07683" y="412784"/>
            <a:ext cx="1008609" cy="584775"/>
          </a:xfrm>
          <a:prstGeom prst="rect">
            <a:avLst/>
          </a:prstGeom>
          <a:noFill/>
          <a:effectLst/>
        </p:spPr>
        <p:txBody>
          <a:bodyPr wrap="none" rtlCol="0">
            <a:spAutoFit/>
          </a:bodyPr>
          <a:lstStyle/>
          <a:p>
            <a:r>
              <a:rPr lang="zh-CN" altLang="en-US" sz="3200" b="1" dirty="0">
                <a:solidFill>
                  <a:schemeClr val="tx1">
                    <a:lumMod val="65000"/>
                    <a:lumOff val="35000"/>
                  </a:schemeClr>
                </a:solidFill>
                <a:latin typeface="幼圆" panose="02010509060101010101" pitchFamily="49" charset="-122"/>
                <a:ea typeface="幼圆" panose="02010509060101010101" pitchFamily="49" charset="-122"/>
              </a:rPr>
              <a:t>总结</a:t>
            </a:r>
          </a:p>
        </p:txBody>
      </p:sp>
      <p:pic>
        <p:nvPicPr>
          <p:cNvPr id="14" name="图片 13"/>
          <p:cNvPicPr>
            <a:picLocks noChangeAspect="1"/>
          </p:cNvPicPr>
          <p:nvPr/>
        </p:nvPicPr>
        <p:blipFill>
          <a:blip r:embed="rId2" cstate="print"/>
          <a:stretch>
            <a:fillRect/>
          </a:stretch>
        </p:blipFill>
        <p:spPr>
          <a:xfrm>
            <a:off x="425349" y="247970"/>
            <a:ext cx="605127" cy="914401"/>
          </a:xfrm>
          <a:prstGeom prst="rect">
            <a:avLst/>
          </a:prstGeom>
        </p:spPr>
      </p:pic>
      <p:sp>
        <p:nvSpPr>
          <p:cNvPr id="8" name="矩形 7"/>
          <p:cNvSpPr/>
          <p:nvPr/>
        </p:nvSpPr>
        <p:spPr>
          <a:xfrm>
            <a:off x="1070964" y="2454564"/>
            <a:ext cx="4559813" cy="2475884"/>
          </a:xfrm>
          <a:prstGeom prst="rect">
            <a:avLst/>
          </a:prstGeom>
          <a:noFill/>
          <a:ln w="254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endParaRPr>
          </a:p>
        </p:txBody>
      </p:sp>
      <p:sp>
        <p:nvSpPr>
          <p:cNvPr id="15" name="圆角矩形 14"/>
          <p:cNvSpPr/>
          <p:nvPr/>
        </p:nvSpPr>
        <p:spPr>
          <a:xfrm>
            <a:off x="2447539" y="1447456"/>
            <a:ext cx="1806665" cy="677945"/>
          </a:xfrm>
          <a:prstGeom prst="roundRect">
            <a:avLst>
              <a:gd name="adj" fmla="val 50000"/>
            </a:avLst>
          </a:prstGeom>
          <a:solidFill>
            <a:srgbClr val="FF5855"/>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16" name="矩形 15"/>
          <p:cNvSpPr/>
          <p:nvPr/>
        </p:nvSpPr>
        <p:spPr>
          <a:xfrm>
            <a:off x="2575872" y="1619448"/>
            <a:ext cx="1363580" cy="400110"/>
          </a:xfrm>
          <a:prstGeom prst="rect">
            <a:avLst/>
          </a:prstGeom>
        </p:spPr>
        <p:txBody>
          <a:bodyPr wrap="square">
            <a:spAutoFit/>
          </a:bodyPr>
          <a:lstStyle/>
          <a:p>
            <a:pPr algn="ctr"/>
            <a:r>
              <a:rPr lang="zh-CN" altLang="en-US" sz="2000" b="1" dirty="0">
                <a:gradFill>
                  <a:gsLst>
                    <a:gs pos="83000">
                      <a:prstClr val="white"/>
                    </a:gs>
                    <a:gs pos="100000">
                      <a:prstClr val="white"/>
                    </a:gs>
                  </a:gsLst>
                  <a:lin ang="5400000" scaled="1"/>
                </a:gradFill>
                <a:latin typeface="微软雅黑" panose="020B0503020204020204" pitchFamily="34" charset="-122"/>
                <a:ea typeface="微软雅黑" panose="020B0503020204020204" pitchFamily="34" charset="-122"/>
              </a:rPr>
              <a:t>更多功能</a:t>
            </a:r>
          </a:p>
        </p:txBody>
      </p:sp>
      <p:sp>
        <p:nvSpPr>
          <p:cNvPr id="17" name="矩形 1"/>
          <p:cNvSpPr>
            <a:spLocks noChangeArrowheads="1"/>
          </p:cNvSpPr>
          <p:nvPr/>
        </p:nvSpPr>
        <p:spPr bwMode="auto">
          <a:xfrm>
            <a:off x="1364436" y="2586530"/>
            <a:ext cx="3972868" cy="221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bg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ts val="2800"/>
              </a:lnSpc>
            </a:pPr>
            <a:r>
              <a:rPr lang="zh-CN" altLang="en-US" sz="1800" dirty="0">
                <a:solidFill>
                  <a:srgbClr val="3A4549"/>
                </a:solidFill>
              </a:rPr>
              <a:t> 目前来讲闹钟计事器的功能相对来说还是过于简单的，主要是由于我们编程能力与水平的限制，后续会利用更多的语言去开发历史事件回顾，减小利用的电脑内存，更换提示页面皮肤等一系列升级</a:t>
            </a:r>
            <a:endParaRPr lang="zh-CN" altLang="en-US" sz="1800" dirty="0">
              <a:solidFill>
                <a:srgbClr val="3A4549"/>
              </a:solidFill>
              <a:latin typeface="微软雅黑" panose="020B0503020204020204" pitchFamily="34" charset="-122"/>
            </a:endParaRPr>
          </a:p>
        </p:txBody>
      </p:sp>
      <p:sp>
        <p:nvSpPr>
          <p:cNvPr id="18" name="矩形 17"/>
          <p:cNvSpPr/>
          <p:nvPr/>
        </p:nvSpPr>
        <p:spPr>
          <a:xfrm>
            <a:off x="6296987" y="2454564"/>
            <a:ext cx="4559813" cy="2475884"/>
          </a:xfrm>
          <a:prstGeom prst="rect">
            <a:avLst/>
          </a:prstGeom>
          <a:noFill/>
          <a:ln w="254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endParaRPr>
          </a:p>
        </p:txBody>
      </p:sp>
      <p:sp>
        <p:nvSpPr>
          <p:cNvPr id="20" name="圆角矩形 19"/>
          <p:cNvSpPr/>
          <p:nvPr/>
        </p:nvSpPr>
        <p:spPr>
          <a:xfrm>
            <a:off x="7697625" y="1480530"/>
            <a:ext cx="1758539" cy="677945"/>
          </a:xfrm>
          <a:prstGeom prst="roundRect">
            <a:avLst>
              <a:gd name="adj" fmla="val 50000"/>
            </a:avLst>
          </a:prstGeom>
          <a:solidFill>
            <a:srgbClr val="6077B6"/>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21" name="矩形 20"/>
          <p:cNvSpPr/>
          <p:nvPr/>
        </p:nvSpPr>
        <p:spPr>
          <a:xfrm>
            <a:off x="7895104" y="1588669"/>
            <a:ext cx="1363580" cy="461665"/>
          </a:xfrm>
          <a:prstGeom prst="rect">
            <a:avLst/>
          </a:prstGeom>
        </p:spPr>
        <p:txBody>
          <a:bodyPr wrap="square">
            <a:spAutoFit/>
          </a:bodyPr>
          <a:lstStyle/>
          <a:p>
            <a:pPr algn="ctr"/>
            <a:r>
              <a:rPr lang="zh-CN" altLang="en-US" sz="2400" b="1" dirty="0">
                <a:gradFill>
                  <a:gsLst>
                    <a:gs pos="83000">
                      <a:prstClr val="white"/>
                    </a:gs>
                    <a:gs pos="100000">
                      <a:prstClr val="white"/>
                    </a:gs>
                  </a:gsLst>
                  <a:lin ang="5400000" scaled="1"/>
                </a:gradFill>
                <a:latin typeface="微软雅黑" panose="020B0503020204020204" pitchFamily="34" charset="-122"/>
                <a:ea typeface="微软雅黑" panose="020B0503020204020204" pitchFamily="34" charset="-122"/>
              </a:rPr>
              <a:t>建议</a:t>
            </a:r>
          </a:p>
        </p:txBody>
      </p:sp>
      <p:sp>
        <p:nvSpPr>
          <p:cNvPr id="22" name="矩形 1"/>
          <p:cNvSpPr>
            <a:spLocks noChangeArrowheads="1"/>
          </p:cNvSpPr>
          <p:nvPr/>
        </p:nvSpPr>
        <p:spPr bwMode="auto">
          <a:xfrm>
            <a:off x="6531524" y="2618527"/>
            <a:ext cx="4090737" cy="185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bg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ts val="2800"/>
              </a:lnSpc>
            </a:pPr>
            <a:r>
              <a:rPr lang="zh-CN" altLang="en-US" dirty="0">
                <a:solidFill>
                  <a:srgbClr val="3A4549"/>
                </a:solidFill>
              </a:rPr>
              <a:t>　由于编程能力的限制，很多构想来不及实施与实现，未来希望利用开源平台的功能与便捷来检索相关的项目并进行学习与借鉴，纵深开发的方向与思路。</a:t>
            </a:r>
            <a:endParaRPr lang="zh-CN" altLang="en-US" sz="1800" dirty="0">
              <a:solidFill>
                <a:srgbClr val="3A4549"/>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1500"/>
                                        <p:tgtEl>
                                          <p:spTgt spid="8"/>
                                        </p:tgtEl>
                                      </p:cBhvr>
                                    </p:animEffect>
                                  </p:childTnLst>
                                </p:cTn>
                              </p:par>
                            </p:childTnLst>
                          </p:cTn>
                        </p:par>
                        <p:par>
                          <p:cTn id="8" fill="hold">
                            <p:stCondLst>
                              <p:cond delay="1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heel(1)">
                                      <p:cBhvr>
                                        <p:cTn id="16" dur="1500"/>
                                        <p:tgtEl>
                                          <p:spTgt spid="18"/>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utoUpdateAnimBg="0"/>
      <p:bldP spid="18" grpId="0" animBg="1"/>
      <p:bldP spid="2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07683" y="412784"/>
            <a:ext cx="2656496" cy="584775"/>
          </a:xfrm>
          <a:prstGeom prst="rect">
            <a:avLst/>
          </a:prstGeom>
          <a:noFill/>
          <a:effectLst/>
        </p:spPr>
        <p:txBody>
          <a:bodyPr wrap="none" rtlCol="0">
            <a:spAutoFit/>
          </a:bodyPr>
          <a:lstStyle/>
          <a:p>
            <a:r>
              <a:rPr lang="zh-CN" altLang="en-US" sz="3200" b="1" dirty="0">
                <a:solidFill>
                  <a:schemeClr val="tx1">
                    <a:lumMod val="65000"/>
                    <a:lumOff val="35000"/>
                  </a:schemeClr>
                </a:solidFill>
                <a:latin typeface="幼圆" panose="02010509060101010101" pitchFamily="49" charset="-122"/>
                <a:ea typeface="幼圆" panose="02010509060101010101" pitchFamily="49" charset="-122"/>
              </a:rPr>
              <a:t>团队成员感想</a:t>
            </a:r>
          </a:p>
        </p:txBody>
      </p:sp>
      <p:pic>
        <p:nvPicPr>
          <p:cNvPr id="14" name="图片 13"/>
          <p:cNvPicPr>
            <a:picLocks noChangeAspect="1"/>
          </p:cNvPicPr>
          <p:nvPr/>
        </p:nvPicPr>
        <p:blipFill>
          <a:blip r:embed="rId2" cstate="print"/>
          <a:stretch>
            <a:fillRect/>
          </a:stretch>
        </p:blipFill>
        <p:spPr>
          <a:xfrm>
            <a:off x="425349" y="247970"/>
            <a:ext cx="605127" cy="914401"/>
          </a:xfrm>
          <a:prstGeom prst="rect">
            <a:avLst/>
          </a:prstGeom>
        </p:spPr>
      </p:pic>
      <p:sp>
        <p:nvSpPr>
          <p:cNvPr id="9" name="任意多边形 8"/>
          <p:cNvSpPr/>
          <p:nvPr/>
        </p:nvSpPr>
        <p:spPr>
          <a:xfrm>
            <a:off x="584811" y="1999558"/>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FF5855"/>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7" name="TextBox 20"/>
          <p:cNvSpPr txBox="1"/>
          <p:nvPr/>
        </p:nvSpPr>
        <p:spPr>
          <a:xfrm>
            <a:off x="1631982" y="2364502"/>
            <a:ext cx="429605" cy="615553"/>
          </a:xfrm>
          <a:prstGeom prst="rect">
            <a:avLst/>
          </a:prstGeom>
          <a:noFill/>
        </p:spPr>
        <p:txBody>
          <a:bodyPr wrap="none" lIns="0" tIns="0" rIns="0" bIns="0" rtlCol="0">
            <a:spAutoFit/>
          </a:bodyPr>
          <a:lstStyle/>
          <a:p>
            <a:pPr algn="ctr"/>
            <a:r>
              <a:rPr lang="en-US" altLang="zh-CN" sz="4000" spc="400" dirty="0">
                <a:solidFill>
                  <a:srgbClr val="FF5855"/>
                </a:solidFill>
                <a:latin typeface="Agency FB" panose="020B0503020202020204" pitchFamily="34" charset="0"/>
                <a:ea typeface="微软雅黑" panose="020B0503020204020204" pitchFamily="34" charset="-122"/>
              </a:rPr>
              <a:t>01</a:t>
            </a:r>
            <a:endParaRPr lang="zh-CN" altLang="en-US" sz="4000" spc="400" dirty="0">
              <a:solidFill>
                <a:srgbClr val="FF5855"/>
              </a:solidFill>
              <a:latin typeface="Agency FB" panose="020B0503020202020204" pitchFamily="34" charset="0"/>
              <a:ea typeface="微软雅黑" panose="020B0503020204020204" pitchFamily="34" charset="-122"/>
            </a:endParaRPr>
          </a:p>
        </p:txBody>
      </p:sp>
      <p:sp>
        <p:nvSpPr>
          <p:cNvPr id="19" name="任意多边形 18"/>
          <p:cNvSpPr/>
          <p:nvPr/>
        </p:nvSpPr>
        <p:spPr>
          <a:xfrm>
            <a:off x="6241428" y="1999558"/>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6077B6"/>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22" name="TextBox 20"/>
          <p:cNvSpPr txBox="1"/>
          <p:nvPr/>
        </p:nvSpPr>
        <p:spPr>
          <a:xfrm>
            <a:off x="7232494" y="2364502"/>
            <a:ext cx="541815" cy="615553"/>
          </a:xfrm>
          <a:prstGeom prst="rect">
            <a:avLst/>
          </a:prstGeom>
          <a:noFill/>
        </p:spPr>
        <p:txBody>
          <a:bodyPr wrap="none" lIns="0" tIns="0" rIns="0" bIns="0" rtlCol="0">
            <a:spAutoFit/>
          </a:bodyPr>
          <a:lstStyle/>
          <a:p>
            <a:pPr algn="ctr"/>
            <a:r>
              <a:rPr lang="en-US" altLang="zh-CN" sz="4000" spc="400" dirty="0">
                <a:solidFill>
                  <a:srgbClr val="6077B6"/>
                </a:solidFill>
                <a:latin typeface="Agency FB" panose="020B0503020202020204" pitchFamily="34" charset="0"/>
                <a:ea typeface="微软雅黑" panose="020B0503020204020204" pitchFamily="34" charset="-122"/>
              </a:rPr>
              <a:t>03</a:t>
            </a:r>
            <a:endParaRPr lang="zh-CN" altLang="en-US" sz="4000" spc="400" dirty="0">
              <a:solidFill>
                <a:srgbClr val="6077B6"/>
              </a:solidFill>
              <a:latin typeface="Agency FB" panose="020B0503020202020204" pitchFamily="34" charset="0"/>
              <a:ea typeface="微软雅黑" panose="020B0503020204020204" pitchFamily="34" charset="-122"/>
            </a:endParaRPr>
          </a:p>
        </p:txBody>
      </p:sp>
      <p:sp>
        <p:nvSpPr>
          <p:cNvPr id="24" name="任意多边形 23"/>
          <p:cNvSpPr/>
          <p:nvPr/>
        </p:nvSpPr>
        <p:spPr>
          <a:xfrm>
            <a:off x="9073149" y="1999558"/>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6BF4C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27" name="TextBox 20"/>
          <p:cNvSpPr txBox="1"/>
          <p:nvPr/>
        </p:nvSpPr>
        <p:spPr>
          <a:xfrm>
            <a:off x="10073833" y="2364502"/>
            <a:ext cx="522579" cy="615553"/>
          </a:xfrm>
          <a:prstGeom prst="rect">
            <a:avLst/>
          </a:prstGeom>
          <a:noFill/>
        </p:spPr>
        <p:txBody>
          <a:bodyPr wrap="none" lIns="0" tIns="0" rIns="0" bIns="0" rtlCol="0">
            <a:spAutoFit/>
          </a:bodyPr>
          <a:lstStyle/>
          <a:p>
            <a:pPr algn="ctr"/>
            <a:r>
              <a:rPr lang="en-US" altLang="zh-CN" sz="4000" spc="400" dirty="0">
                <a:solidFill>
                  <a:srgbClr val="6BF4CD"/>
                </a:solidFill>
                <a:latin typeface="Agency FB" panose="020B0503020202020204" pitchFamily="34" charset="0"/>
                <a:ea typeface="微软雅黑" panose="020B0503020204020204" pitchFamily="34" charset="-122"/>
              </a:rPr>
              <a:t>04</a:t>
            </a:r>
            <a:endParaRPr lang="zh-CN" altLang="en-US" sz="4000" spc="400" dirty="0">
              <a:solidFill>
                <a:srgbClr val="6BF4CD"/>
              </a:solidFill>
              <a:latin typeface="Agency FB" panose="020B0503020202020204" pitchFamily="34" charset="0"/>
              <a:ea typeface="微软雅黑" panose="020B0503020204020204" pitchFamily="34" charset="-122"/>
            </a:endParaRPr>
          </a:p>
        </p:txBody>
      </p:sp>
      <p:sp>
        <p:nvSpPr>
          <p:cNvPr id="29" name="任意多边形 28"/>
          <p:cNvSpPr/>
          <p:nvPr/>
        </p:nvSpPr>
        <p:spPr>
          <a:xfrm>
            <a:off x="3409707" y="1999558"/>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FDC873"/>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2" name="TextBox 20"/>
          <p:cNvSpPr txBox="1"/>
          <p:nvPr/>
        </p:nvSpPr>
        <p:spPr>
          <a:xfrm>
            <a:off x="4408788" y="2364502"/>
            <a:ext cx="525786" cy="615553"/>
          </a:xfrm>
          <a:prstGeom prst="rect">
            <a:avLst/>
          </a:prstGeom>
          <a:noFill/>
        </p:spPr>
        <p:txBody>
          <a:bodyPr wrap="none" lIns="0" tIns="0" rIns="0" bIns="0" rtlCol="0">
            <a:spAutoFit/>
          </a:bodyPr>
          <a:lstStyle/>
          <a:p>
            <a:pPr algn="ctr"/>
            <a:r>
              <a:rPr lang="en-US" altLang="zh-CN" sz="4000" spc="400" dirty="0">
                <a:solidFill>
                  <a:srgbClr val="FDC873"/>
                </a:solidFill>
                <a:latin typeface="Agency FB" panose="020B0503020202020204" pitchFamily="34" charset="0"/>
                <a:ea typeface="微软雅黑" panose="020B0503020204020204" pitchFamily="34" charset="-122"/>
              </a:rPr>
              <a:t>02</a:t>
            </a:r>
            <a:endParaRPr lang="zh-CN" altLang="en-US" sz="4000" spc="400" dirty="0">
              <a:solidFill>
                <a:srgbClr val="FDC873"/>
              </a:solidFill>
              <a:latin typeface="Agency FB" panose="020B0503020202020204" pitchFamily="34" charset="0"/>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07683" y="412784"/>
            <a:ext cx="2656496" cy="584775"/>
          </a:xfrm>
          <a:prstGeom prst="rect">
            <a:avLst/>
          </a:prstGeom>
          <a:noFill/>
          <a:effectLst/>
        </p:spPr>
        <p:txBody>
          <a:bodyPr wrap="none" rtlCol="0">
            <a:spAutoFit/>
          </a:bodyPr>
          <a:lstStyle/>
          <a:p>
            <a:r>
              <a:rPr lang="zh-CN" altLang="en-US" sz="3200" b="1" dirty="0">
                <a:solidFill>
                  <a:schemeClr val="tx1">
                    <a:lumMod val="65000"/>
                    <a:lumOff val="35000"/>
                  </a:schemeClr>
                </a:solidFill>
                <a:latin typeface="幼圆" panose="02010509060101010101" pitchFamily="49" charset="-122"/>
                <a:ea typeface="幼圆" panose="02010509060101010101" pitchFamily="49" charset="-122"/>
              </a:rPr>
              <a:t>实际效果演示</a:t>
            </a:r>
          </a:p>
        </p:txBody>
      </p:sp>
      <p:pic>
        <p:nvPicPr>
          <p:cNvPr id="14" name="图片 13"/>
          <p:cNvPicPr>
            <a:picLocks noChangeAspect="1"/>
          </p:cNvPicPr>
          <p:nvPr/>
        </p:nvPicPr>
        <p:blipFill>
          <a:blip r:embed="rId4" cstate="print"/>
          <a:stretch>
            <a:fillRect/>
          </a:stretch>
        </p:blipFill>
        <p:spPr>
          <a:xfrm>
            <a:off x="425349" y="247970"/>
            <a:ext cx="605127" cy="914401"/>
          </a:xfrm>
          <a:prstGeom prst="rect">
            <a:avLst/>
          </a:prstGeom>
        </p:spPr>
      </p:pic>
      <p:sp>
        <p:nvSpPr>
          <p:cNvPr id="19" name="文本框 18"/>
          <p:cNvSpPr txBox="1"/>
          <p:nvPr/>
        </p:nvSpPr>
        <p:spPr>
          <a:xfrm>
            <a:off x="4214676" y="4619628"/>
            <a:ext cx="184731" cy="769441"/>
          </a:xfrm>
          <a:prstGeom prst="rect">
            <a:avLst/>
          </a:prstGeom>
          <a:noFill/>
          <a:effectLst/>
        </p:spPr>
        <p:txBody>
          <a:bodyPr wrap="none" rtlCol="0">
            <a:spAutoFit/>
          </a:bodyPr>
          <a:lstStyle/>
          <a:p>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9705437" y="247970"/>
            <a:ext cx="2313209" cy="1757952"/>
          </a:xfrm>
          <a:prstGeom prst="rect">
            <a:avLst/>
          </a:prstGeom>
          <a:solidFill>
            <a:srgbClr val="6077B6"/>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9705437" y="997559"/>
            <a:ext cx="2547492" cy="707886"/>
          </a:xfrm>
          <a:prstGeom prst="rect">
            <a:avLst/>
          </a:prstGeom>
          <a:noFill/>
          <a:effectLst/>
        </p:spPr>
        <p:txBody>
          <a:bodyPr wrap="none" rtlCol="0">
            <a:spAutoFit/>
          </a:bodyPr>
          <a:lstStyle/>
          <a:p>
            <a:r>
              <a:rPr lang="en-US" altLang="zh-CN" b="1" dirty="0">
                <a:solidFill>
                  <a:srgbClr val="FFFFFF"/>
                </a:solidFill>
                <a:latin typeface="微软雅黑" panose="020B0503020204020204" pitchFamily="34" charset="-122"/>
                <a:ea typeface="微软雅黑" panose="020B0503020204020204" pitchFamily="34" charset="-122"/>
              </a:rPr>
              <a:t>30</a:t>
            </a:r>
            <a:r>
              <a:rPr lang="zh-CN" altLang="en-US" b="1" dirty="0">
                <a:solidFill>
                  <a:srgbClr val="FFFFFF"/>
                </a:solidFill>
                <a:latin typeface="微软雅黑" panose="020B0503020204020204" pitchFamily="34" charset="-122"/>
                <a:ea typeface="微软雅黑" panose="020B0503020204020204" pitchFamily="34" charset="-122"/>
              </a:rPr>
              <a:t>秒速看实际效果演示</a:t>
            </a:r>
            <a:endParaRPr lang="en-US" altLang="zh-CN" sz="1100" dirty="0">
              <a:solidFill>
                <a:srgbClr val="FFFFFF"/>
              </a:solidFill>
              <a:latin typeface="微软雅黑" panose="020B0503020204020204" pitchFamily="34" charset="-122"/>
              <a:ea typeface="微软雅黑" panose="020B0503020204020204" pitchFamily="34" charset="-122"/>
            </a:endParaRPr>
          </a:p>
          <a:p>
            <a:endParaRPr lang="en-US" altLang="zh-CN" sz="1100" dirty="0">
              <a:solidFill>
                <a:srgbClr val="FFFFFF"/>
              </a:solidFill>
              <a:latin typeface="微软雅黑" panose="020B0503020204020204" pitchFamily="34" charset="-122"/>
              <a:ea typeface="微软雅黑" panose="020B0503020204020204" pitchFamily="34" charset="-122"/>
            </a:endParaRPr>
          </a:p>
          <a:p>
            <a:endParaRPr lang="en-US" altLang="zh-CN" sz="1100" dirty="0">
              <a:solidFill>
                <a:srgbClr val="FFFFFF"/>
              </a:solidFill>
              <a:latin typeface="微软雅黑" panose="020B0503020204020204" pitchFamily="34" charset="-122"/>
              <a:ea typeface="微软雅黑" panose="020B0503020204020204" pitchFamily="34" charset="-122"/>
            </a:endParaRPr>
          </a:p>
        </p:txBody>
      </p:sp>
      <p:pic>
        <p:nvPicPr>
          <p:cNvPr id="3" name="1656578852219">
            <a:hlinkClick r:id="" action="ppaction://media"/>
            <a:extLst>
              <a:ext uri="{FF2B5EF4-FFF2-40B4-BE49-F238E27FC236}">
                <a16:creationId xmlns:a16="http://schemas.microsoft.com/office/drawing/2014/main" id="{2B12DB5D-DEA8-17A7-022D-45772DAC32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4218" y="1283440"/>
            <a:ext cx="9427768" cy="5326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4663469" y="1518198"/>
            <a:ext cx="2864612" cy="2466670"/>
          </a:xfrm>
          <a:prstGeom prst="rect">
            <a:avLst/>
          </a:prstGeom>
        </p:spPr>
      </p:pic>
      <p:sp>
        <p:nvSpPr>
          <p:cNvPr id="7" name="文本框 6"/>
          <p:cNvSpPr txBox="1"/>
          <p:nvPr/>
        </p:nvSpPr>
        <p:spPr>
          <a:xfrm>
            <a:off x="1957233" y="4019351"/>
            <a:ext cx="7029488" cy="1107996"/>
          </a:xfrm>
          <a:prstGeom prst="rect">
            <a:avLst/>
          </a:prstGeom>
          <a:noFill/>
          <a:effectLst/>
        </p:spPr>
        <p:txBody>
          <a:bodyPr wrap="none" rtlCol="0">
            <a:spAutoFit/>
          </a:bodyPr>
          <a:lstStyle/>
          <a:p>
            <a:r>
              <a:rPr lang="zh-CN" altLang="en-US" sz="6600" b="1" dirty="0">
                <a:solidFill>
                  <a:srgbClr val="00B6B4"/>
                </a:solidFill>
                <a:latin typeface="幼圆" panose="02010509060101010101" pitchFamily="49" charset="-122"/>
                <a:ea typeface="幼圆" panose="02010509060101010101" pitchFamily="49" charset="-122"/>
              </a:rPr>
              <a:t>   </a:t>
            </a:r>
            <a:r>
              <a:rPr lang="zh-CN" altLang="en-US" sz="5400" b="1" dirty="0">
                <a:solidFill>
                  <a:schemeClr val="tx1">
                    <a:lumMod val="65000"/>
                    <a:lumOff val="35000"/>
                  </a:schemeClr>
                </a:solidFill>
                <a:latin typeface="幼圆" panose="02010509060101010101" pitchFamily="49" charset="-122"/>
                <a:ea typeface="幼圆" panose="02010509060101010101" pitchFamily="49" charset="-122"/>
              </a:rPr>
              <a:t>感谢在座各位聆听</a:t>
            </a:r>
            <a:endParaRPr lang="zh-CN" altLang="en-US" sz="4000" b="1" dirty="0">
              <a:solidFill>
                <a:schemeClr val="tx1">
                  <a:lumMod val="65000"/>
                  <a:lumOff val="35000"/>
                </a:schemeClr>
              </a:solidFill>
              <a:latin typeface="幼圆" panose="02010509060101010101" pitchFamily="49" charset="-122"/>
              <a:ea typeface="幼圆" panose="02010509060101010101" pitchFamily="49" charset="-122"/>
            </a:endParaRPr>
          </a:p>
        </p:txBody>
      </p:sp>
      <p:sp>
        <p:nvSpPr>
          <p:cNvPr id="8" name="文本框 7"/>
          <p:cNvSpPr txBox="1"/>
          <p:nvPr/>
        </p:nvSpPr>
        <p:spPr>
          <a:xfrm>
            <a:off x="3478246" y="5534338"/>
            <a:ext cx="4376519" cy="800219"/>
          </a:xfrm>
          <a:prstGeom prst="rect">
            <a:avLst/>
          </a:prstGeom>
          <a:noFill/>
        </p:spPr>
        <p:txBody>
          <a:bodyPr wrap="none" rtlCol="0">
            <a:spAutoFit/>
          </a:bodyPr>
          <a:lstStyle/>
          <a:p>
            <a:pPr algn="l"/>
            <a:r>
              <a:rPr lang="zh-CN" altLang="en-US" b="1" dirty="0">
                <a:solidFill>
                  <a:schemeClr val="tx1">
                    <a:lumMod val="65000"/>
                    <a:lumOff val="35000"/>
                  </a:schemeClr>
                </a:solidFill>
                <a:latin typeface="幼圆" panose="02010509060101010101" pitchFamily="49" charset="-122"/>
                <a:ea typeface="幼圆" panose="02010509060101010101" pitchFamily="49" charset="-122"/>
                <a:cs typeface="Kartika" panose="02020503030404060203" pitchFamily="18" charset="0"/>
              </a:rPr>
              <a:t>胡梦洁小组</a:t>
            </a:r>
            <a:r>
              <a:rPr lang="en-US" altLang="zh-CN" b="1" dirty="0">
                <a:solidFill>
                  <a:schemeClr val="tx1">
                    <a:lumMod val="65000"/>
                    <a:lumOff val="35000"/>
                  </a:schemeClr>
                </a:solidFill>
                <a:latin typeface="幼圆" panose="02010509060101010101" pitchFamily="49" charset="-122"/>
                <a:ea typeface="幼圆" panose="02010509060101010101" pitchFamily="49" charset="-122"/>
                <a:cs typeface="Kartika" panose="02020503030404060203" pitchFamily="18" charset="0"/>
              </a:rPr>
              <a:t>          </a:t>
            </a:r>
            <a:r>
              <a:rPr lang="zh-CN" altLang="en-US" b="1" dirty="0">
                <a:solidFill>
                  <a:schemeClr val="tx1">
                    <a:lumMod val="65000"/>
                    <a:lumOff val="35000"/>
                  </a:schemeClr>
                </a:solidFill>
                <a:latin typeface="幼圆" panose="02010509060101010101" pitchFamily="49" charset="-122"/>
                <a:ea typeface="幼圆" panose="02010509060101010101" pitchFamily="49" charset="-122"/>
                <a:cs typeface="Kartika" panose="02020503030404060203" pitchFamily="18" charset="0"/>
              </a:rPr>
              <a:t>指导老师：王衔飞</a:t>
            </a:r>
            <a:endParaRPr lang="en-US" altLang="zh-CN" b="1" dirty="0">
              <a:solidFill>
                <a:schemeClr val="tx1">
                  <a:lumMod val="65000"/>
                  <a:lumOff val="35000"/>
                </a:schemeClr>
              </a:solidFill>
              <a:latin typeface="幼圆" panose="02010509060101010101" pitchFamily="49" charset="-122"/>
              <a:ea typeface="幼圆" panose="02010509060101010101" pitchFamily="49" charset="-122"/>
              <a:cs typeface="Kartika" panose="02020503030404060203" pitchFamily="18" charset="0"/>
            </a:endParaRPr>
          </a:p>
          <a:p>
            <a:pPr algn="l"/>
            <a:r>
              <a:rPr lang="en-US" altLang="zh-CN" sz="2800" b="1" dirty="0">
                <a:solidFill>
                  <a:schemeClr val="bg1"/>
                </a:solidFill>
                <a:latin typeface="幼圆" panose="02010509060101010101" pitchFamily="49" charset="-122"/>
                <a:ea typeface="幼圆" panose="02010509060101010101" pitchFamily="49" charset="-122"/>
                <a:cs typeface="Kartika" panose="02020503030404060203" pitchFamily="18" charset="0"/>
              </a:rPr>
              <a:t>   </a:t>
            </a:r>
          </a:p>
        </p:txBody>
      </p:sp>
      <p:cxnSp>
        <p:nvCxnSpPr>
          <p:cNvPr id="9" name="直接连接符 8"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101331" y="2440651"/>
            <a:ext cx="0" cy="576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37"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outVertical)">
                                      <p:cBhvr>
                                        <p:cTn id="14" dur="500"/>
                                        <p:tgtEl>
                                          <p:spTgt spid="9"/>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750" fill="hold"/>
                                        <p:tgtEl>
                                          <p:spTgt spid="8"/>
                                        </p:tgtEl>
                                        <p:attrNameLst>
                                          <p:attrName>ppt_w</p:attrName>
                                        </p:attrNameLst>
                                      </p:cBhvr>
                                      <p:tavLst>
                                        <p:tav tm="0">
                                          <p:val>
                                            <p:fltVal val="0"/>
                                          </p:val>
                                        </p:tav>
                                        <p:tav tm="100000">
                                          <p:val>
                                            <p:strVal val="#ppt_w"/>
                                          </p:val>
                                        </p:tav>
                                      </p:tavLst>
                                    </p:anim>
                                    <p:anim calcmode="lin" valueType="num">
                                      <p:cBhvr>
                                        <p:cTn id="19" dur="750" fill="hold"/>
                                        <p:tgtEl>
                                          <p:spTgt spid="8"/>
                                        </p:tgtEl>
                                        <p:attrNameLst>
                                          <p:attrName>ppt_h</p:attrName>
                                        </p:attrNameLst>
                                      </p:cBhvr>
                                      <p:tavLst>
                                        <p:tav tm="0">
                                          <p:val>
                                            <p:fltVal val="0"/>
                                          </p:val>
                                        </p:tav>
                                        <p:tav tm="100000">
                                          <p:val>
                                            <p:strVal val="#ppt_h"/>
                                          </p:val>
                                        </p:tav>
                                      </p:tavLst>
                                    </p:anim>
                                    <p:animEffect transition="in" filter="fade">
                                      <p:cBhvr>
                                        <p:cTn id="2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flipH="1">
            <a:off x="4201184" y="1183953"/>
            <a:ext cx="3781866" cy="646331"/>
          </a:xfrm>
          <a:prstGeom prst="rect">
            <a:avLst/>
          </a:prstGeom>
          <a:ln>
            <a:noFill/>
          </a:ln>
        </p:spPr>
        <p:txBody>
          <a:bodyPr wrap="square">
            <a:spAutoFit/>
          </a:bodyPr>
          <a:lstStyle/>
          <a:p>
            <a:pPr algn="ctr"/>
            <a:r>
              <a:rPr lang="en-US" altLang="zh-CN" sz="3600" dirty="0">
                <a:solidFill>
                  <a:schemeClr val="tx1">
                    <a:lumMod val="65000"/>
                    <a:lumOff val="35000"/>
                  </a:schemeClr>
                </a:solidFill>
                <a:latin typeface="Franklin Gothic Demi" panose="020B0703020102020204" pitchFamily="34" charset="0"/>
                <a:ea typeface="微软雅黑" panose="020B0503020204020204" pitchFamily="34" charset="-122"/>
                <a:cs typeface="BrowalliaUPC" panose="020B0604020202020204" pitchFamily="34" charset="-34"/>
              </a:rPr>
              <a:t>CONTENTS</a:t>
            </a:r>
          </a:p>
        </p:txBody>
      </p:sp>
      <p:sp>
        <p:nvSpPr>
          <p:cNvPr id="15" name="文本框 1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837385" y="-263471"/>
            <a:ext cx="2512226" cy="1323439"/>
          </a:xfrm>
          <a:prstGeom prst="rect">
            <a:avLst/>
          </a:prstGeom>
          <a:noFill/>
        </p:spPr>
        <p:txBody>
          <a:bodyPr wrap="none" rtlCol="0">
            <a:spAutoFit/>
          </a:bodyPr>
          <a:lstStyle/>
          <a:p>
            <a:pPr defTabSz="1218565">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Kartika" panose="02020503030404060203" pitchFamily="18" charset="0"/>
              </a:rPr>
              <a:t>目      录</a:t>
            </a:r>
            <a:endPar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Kartika" panose="02020503030404060203" pitchFamily="18" charset="0"/>
            </a:endParaRPr>
          </a:p>
        </p:txBody>
      </p:sp>
      <p:cxnSp>
        <p:nvCxnSpPr>
          <p:cNvPr id="16" name="直接连接符 15"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092117" y="851960"/>
            <a:ext cx="0" cy="54000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a:spLocks noChangeAspect="1"/>
          </p:cNvSpPr>
          <p:nvPr/>
        </p:nvSpPr>
        <p:spPr>
          <a:xfrm>
            <a:off x="1356915" y="2640655"/>
            <a:ext cx="1116000" cy="1116000"/>
          </a:xfrm>
          <a:prstGeom prst="ellipse">
            <a:avLst/>
          </a:prstGeom>
          <a:solidFill>
            <a:srgbClr val="FFF5E9"/>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cstate="print"/>
          <a:stretch>
            <a:fillRect/>
          </a:stretch>
        </p:blipFill>
        <p:spPr>
          <a:xfrm>
            <a:off x="1724584" y="2816132"/>
            <a:ext cx="504646" cy="827039"/>
          </a:xfrm>
          <a:prstGeom prst="rect">
            <a:avLst/>
          </a:prstGeom>
        </p:spPr>
      </p:pic>
      <p:sp>
        <p:nvSpPr>
          <p:cNvPr id="21" name="椭圆 20"/>
          <p:cNvSpPr>
            <a:spLocks noChangeAspect="1"/>
          </p:cNvSpPr>
          <p:nvPr/>
        </p:nvSpPr>
        <p:spPr>
          <a:xfrm>
            <a:off x="1356915" y="4823333"/>
            <a:ext cx="1116000" cy="1116000"/>
          </a:xfrm>
          <a:prstGeom prst="ellipse">
            <a:avLst/>
          </a:prstGeom>
          <a:solidFill>
            <a:srgbClr val="FFF5E9"/>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cstate="print"/>
          <a:stretch>
            <a:fillRect/>
          </a:stretch>
        </p:blipFill>
        <p:spPr>
          <a:xfrm>
            <a:off x="1651649" y="5045305"/>
            <a:ext cx="562083" cy="720065"/>
          </a:xfrm>
          <a:prstGeom prst="rect">
            <a:avLst/>
          </a:prstGeom>
        </p:spPr>
      </p:pic>
      <p:sp>
        <p:nvSpPr>
          <p:cNvPr id="22" name="椭圆 21"/>
          <p:cNvSpPr>
            <a:spLocks noChangeAspect="1"/>
          </p:cNvSpPr>
          <p:nvPr/>
        </p:nvSpPr>
        <p:spPr>
          <a:xfrm>
            <a:off x="6942016" y="2640655"/>
            <a:ext cx="1116000" cy="1116000"/>
          </a:xfrm>
          <a:prstGeom prst="ellipse">
            <a:avLst/>
          </a:prstGeom>
          <a:solidFill>
            <a:srgbClr val="FFF5E9"/>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cstate="print"/>
          <a:stretch>
            <a:fillRect/>
          </a:stretch>
        </p:blipFill>
        <p:spPr>
          <a:xfrm>
            <a:off x="7198211" y="2785135"/>
            <a:ext cx="727594" cy="827039"/>
          </a:xfrm>
          <a:prstGeom prst="rect">
            <a:avLst/>
          </a:prstGeom>
        </p:spPr>
      </p:pic>
      <p:sp>
        <p:nvSpPr>
          <p:cNvPr id="23" name="椭圆 22"/>
          <p:cNvSpPr>
            <a:spLocks noChangeAspect="1"/>
          </p:cNvSpPr>
          <p:nvPr/>
        </p:nvSpPr>
        <p:spPr>
          <a:xfrm>
            <a:off x="6942016" y="4823333"/>
            <a:ext cx="1116000" cy="1116000"/>
          </a:xfrm>
          <a:prstGeom prst="ellipse">
            <a:avLst/>
          </a:prstGeom>
          <a:solidFill>
            <a:srgbClr val="FFF5E9"/>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5" cstate="print"/>
          <a:stretch>
            <a:fillRect/>
          </a:stretch>
        </p:blipFill>
        <p:spPr>
          <a:xfrm>
            <a:off x="7198211" y="4938331"/>
            <a:ext cx="547312" cy="827039"/>
          </a:xfrm>
          <a:prstGeom prst="rect">
            <a:avLst/>
          </a:prstGeom>
        </p:spPr>
      </p:pic>
      <p:sp>
        <p:nvSpPr>
          <p:cNvPr id="24" name="文本框 23" descr="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
          <p:cNvSpPr txBox="1"/>
          <p:nvPr/>
        </p:nvSpPr>
        <p:spPr>
          <a:xfrm>
            <a:off x="2846486" y="2937044"/>
            <a:ext cx="2709396" cy="523220"/>
          </a:xfrm>
          <a:prstGeom prst="rect">
            <a:avLst/>
          </a:prstGeom>
          <a:noFill/>
        </p:spPr>
        <p:txBody>
          <a:bodyPr wrap="none" rtlCol="0">
            <a:spAutoFit/>
          </a:bodyPr>
          <a:lstStyle/>
          <a:p>
            <a:pPr algn="ctr"/>
            <a:r>
              <a:rPr lang="zh-CN" altLang="en-US" sz="2800" b="1" dirty="0">
                <a:solidFill>
                  <a:schemeClr val="tx1">
                    <a:lumMod val="65000"/>
                    <a:lumOff val="35000"/>
                  </a:schemeClr>
                </a:solidFill>
                <a:latin typeface="幼圆" panose="02010509060101010101" pitchFamily="49" charset="-122"/>
                <a:ea typeface="幼圆" panose="02010509060101010101" pitchFamily="49" charset="-122"/>
              </a:rPr>
              <a:t>选题背景与意义</a:t>
            </a:r>
          </a:p>
        </p:txBody>
      </p:sp>
      <p:sp>
        <p:nvSpPr>
          <p:cNvPr id="25" name="文本框 24" descr="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
          <p:cNvSpPr txBox="1"/>
          <p:nvPr/>
        </p:nvSpPr>
        <p:spPr>
          <a:xfrm>
            <a:off x="2845005" y="5090240"/>
            <a:ext cx="2709395" cy="523220"/>
          </a:xfrm>
          <a:prstGeom prst="rect">
            <a:avLst/>
          </a:prstGeom>
          <a:noFill/>
        </p:spPr>
        <p:txBody>
          <a:bodyPr wrap="none" rtlCol="0">
            <a:spAutoFit/>
          </a:bodyPr>
          <a:lstStyle/>
          <a:p>
            <a:pPr algn="ctr"/>
            <a:r>
              <a:rPr lang="zh-CN" altLang="en-US" sz="2800" b="1" dirty="0">
                <a:solidFill>
                  <a:schemeClr val="tx1">
                    <a:lumMod val="65000"/>
                    <a:lumOff val="35000"/>
                  </a:schemeClr>
                </a:solidFill>
                <a:latin typeface="幼圆" panose="02010509060101010101" pitchFamily="49" charset="-122"/>
                <a:ea typeface="幼圆" panose="02010509060101010101" pitchFamily="49" charset="-122"/>
              </a:rPr>
              <a:t>项目框架与内容</a:t>
            </a:r>
          </a:p>
        </p:txBody>
      </p:sp>
      <p:sp>
        <p:nvSpPr>
          <p:cNvPr id="26" name="文本框 25" descr="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
          <p:cNvSpPr txBox="1"/>
          <p:nvPr/>
        </p:nvSpPr>
        <p:spPr>
          <a:xfrm>
            <a:off x="8542311" y="2937044"/>
            <a:ext cx="2709396" cy="523220"/>
          </a:xfrm>
          <a:prstGeom prst="rect">
            <a:avLst/>
          </a:prstGeom>
          <a:noFill/>
        </p:spPr>
        <p:txBody>
          <a:bodyPr wrap="none" rtlCol="0">
            <a:spAutoFit/>
          </a:bodyPr>
          <a:lstStyle/>
          <a:p>
            <a:pPr algn="ctr"/>
            <a:r>
              <a:rPr lang="zh-CN" altLang="en-US" sz="2800" b="1" dirty="0">
                <a:solidFill>
                  <a:schemeClr val="tx1">
                    <a:lumMod val="65000"/>
                    <a:lumOff val="35000"/>
                  </a:schemeClr>
                </a:solidFill>
                <a:latin typeface="幼圆" panose="02010509060101010101" pitchFamily="49" charset="-122"/>
                <a:ea typeface="幼圆" panose="02010509060101010101" pitchFamily="49" charset="-122"/>
              </a:rPr>
              <a:t>研究思路与方法</a:t>
            </a:r>
          </a:p>
        </p:txBody>
      </p:sp>
      <p:sp>
        <p:nvSpPr>
          <p:cNvPr id="27" name="文本框 26" descr="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
          <p:cNvSpPr txBox="1"/>
          <p:nvPr/>
        </p:nvSpPr>
        <p:spPr>
          <a:xfrm>
            <a:off x="9083324" y="5143727"/>
            <a:ext cx="1627369" cy="523220"/>
          </a:xfrm>
          <a:prstGeom prst="rect">
            <a:avLst/>
          </a:prstGeom>
          <a:noFill/>
        </p:spPr>
        <p:txBody>
          <a:bodyPr wrap="none" rtlCol="0">
            <a:spAutoFit/>
          </a:bodyPr>
          <a:lstStyle/>
          <a:p>
            <a:pPr algn="ctr"/>
            <a:r>
              <a:rPr lang="zh-CN" altLang="en-US" sz="2800" b="1" dirty="0">
                <a:solidFill>
                  <a:schemeClr val="tx1">
                    <a:lumMod val="65000"/>
                    <a:lumOff val="35000"/>
                  </a:schemeClr>
                </a:solidFill>
                <a:latin typeface="幼圆" panose="02010509060101010101" pitchFamily="49" charset="-122"/>
                <a:ea typeface="幼圆" panose="02010509060101010101" pitchFamily="49" charset="-122"/>
              </a:rPr>
              <a:t>总体总结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childTnLst>
                          </p:cTn>
                        </p:par>
                        <p:par>
                          <p:cTn id="11" fill="hold">
                            <p:stCondLst>
                              <p:cond delay="1899"/>
                            </p:stCondLst>
                            <p:childTnLst>
                              <p:par>
                                <p:cTn id="12" presetID="53" presetClass="entr" presetSubtype="16"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750" fill="hold"/>
                                        <p:tgtEl>
                                          <p:spTgt spid="14"/>
                                        </p:tgtEl>
                                        <p:attrNameLst>
                                          <p:attrName>ppt_w</p:attrName>
                                        </p:attrNameLst>
                                      </p:cBhvr>
                                      <p:tavLst>
                                        <p:tav tm="0">
                                          <p:val>
                                            <p:fltVal val="0"/>
                                          </p:val>
                                        </p:tav>
                                        <p:tav tm="100000">
                                          <p:val>
                                            <p:strVal val="#ppt_w"/>
                                          </p:val>
                                        </p:tav>
                                      </p:tavLst>
                                    </p:anim>
                                    <p:anim calcmode="lin" valueType="num">
                                      <p:cBhvr>
                                        <p:cTn id="15" dur="750" fill="hold"/>
                                        <p:tgtEl>
                                          <p:spTgt spid="14"/>
                                        </p:tgtEl>
                                        <p:attrNameLst>
                                          <p:attrName>ppt_h</p:attrName>
                                        </p:attrNameLst>
                                      </p:cBhvr>
                                      <p:tavLst>
                                        <p:tav tm="0">
                                          <p:val>
                                            <p:fltVal val="0"/>
                                          </p:val>
                                        </p:tav>
                                        <p:tav tm="100000">
                                          <p:val>
                                            <p:strVal val="#ppt_h"/>
                                          </p:val>
                                        </p:tav>
                                      </p:tavLst>
                                    </p:anim>
                                    <p:animEffect transition="in" filter="fade">
                                      <p:cBhvr>
                                        <p:cTn id="16" dur="750"/>
                                        <p:tgtEl>
                                          <p:spTgt spid="14"/>
                                        </p:tgtEl>
                                      </p:cBhvr>
                                    </p:animEffect>
                                  </p:childTnLst>
                                </p:cTn>
                              </p:par>
                            </p:childTnLst>
                          </p:cTn>
                        </p:par>
                        <p:par>
                          <p:cTn id="17" fill="hold">
                            <p:stCondLst>
                              <p:cond delay="2899"/>
                            </p:stCondLst>
                            <p:childTnLst>
                              <p:par>
                                <p:cTn id="18" presetID="16" presetClass="entr" presetSubtype="37"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outVertical)">
                                      <p:cBhvr>
                                        <p:cTn id="20" dur="500"/>
                                        <p:tgtEl>
                                          <p:spTgt spid="16"/>
                                        </p:tgtEl>
                                      </p:cBhvr>
                                    </p:animEffect>
                                  </p:childTnLst>
                                </p:cTn>
                              </p:par>
                            </p:childTnLst>
                          </p:cTn>
                        </p:par>
                        <p:par>
                          <p:cTn id="21" fill="hold">
                            <p:stCondLst>
                              <p:cond delay="3399"/>
                            </p:stCondLst>
                            <p:childTnLst>
                              <p:par>
                                <p:cTn id="22" presetID="50" presetClass="entr" presetSubtype="0" decel="10000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strVal val="#ppt_w+.3"/>
                                          </p:val>
                                        </p:tav>
                                        <p:tav tm="100000">
                                          <p:val>
                                            <p:strVal val="#ppt_w"/>
                                          </p:val>
                                        </p:tav>
                                      </p:tavLst>
                                    </p:anim>
                                    <p:anim calcmode="lin" valueType="num">
                                      <p:cBhvr>
                                        <p:cTn id="25" dur="1000" fill="hold"/>
                                        <p:tgtEl>
                                          <p:spTgt spid="24"/>
                                        </p:tgtEl>
                                        <p:attrNameLst>
                                          <p:attrName>ppt_h</p:attrName>
                                        </p:attrNameLst>
                                      </p:cBhvr>
                                      <p:tavLst>
                                        <p:tav tm="0">
                                          <p:val>
                                            <p:strVal val="#ppt_h"/>
                                          </p:val>
                                        </p:tav>
                                        <p:tav tm="100000">
                                          <p:val>
                                            <p:strVal val="#ppt_h"/>
                                          </p:val>
                                        </p:tav>
                                      </p:tavLst>
                                    </p:anim>
                                    <p:animEffect transition="in" filter="fade">
                                      <p:cBhvr>
                                        <p:cTn id="26" dur="1000"/>
                                        <p:tgtEl>
                                          <p:spTgt spid="24"/>
                                        </p:tgtEl>
                                      </p:cBhvr>
                                    </p:animEffect>
                                  </p:childTnLst>
                                </p:cTn>
                              </p:par>
                              <p:par>
                                <p:cTn id="27" presetID="50" presetClass="entr" presetSubtype="0" decel="100000" fill="hold" grpId="0" nodeType="withEffect">
                                  <p:stCondLst>
                                    <p:cond delay="250"/>
                                  </p:stCondLst>
                                  <p:childTnLst>
                                    <p:set>
                                      <p:cBhvr>
                                        <p:cTn id="28" dur="1" fill="hold">
                                          <p:stCondLst>
                                            <p:cond delay="0"/>
                                          </p:stCondLst>
                                        </p:cTn>
                                        <p:tgtEl>
                                          <p:spTgt spid="25"/>
                                        </p:tgtEl>
                                        <p:attrNameLst>
                                          <p:attrName>style.visibility</p:attrName>
                                        </p:attrNameLst>
                                      </p:cBhvr>
                                      <p:to>
                                        <p:strVal val="visible"/>
                                      </p:to>
                                    </p:set>
                                    <p:anim calcmode="lin" valueType="num">
                                      <p:cBhvr>
                                        <p:cTn id="29" dur="1000" fill="hold"/>
                                        <p:tgtEl>
                                          <p:spTgt spid="25"/>
                                        </p:tgtEl>
                                        <p:attrNameLst>
                                          <p:attrName>ppt_w</p:attrName>
                                        </p:attrNameLst>
                                      </p:cBhvr>
                                      <p:tavLst>
                                        <p:tav tm="0">
                                          <p:val>
                                            <p:strVal val="#ppt_w+.3"/>
                                          </p:val>
                                        </p:tav>
                                        <p:tav tm="100000">
                                          <p:val>
                                            <p:strVal val="#ppt_w"/>
                                          </p:val>
                                        </p:tav>
                                      </p:tavLst>
                                    </p:anim>
                                    <p:anim calcmode="lin" valueType="num">
                                      <p:cBhvr>
                                        <p:cTn id="30" dur="1000" fill="hold"/>
                                        <p:tgtEl>
                                          <p:spTgt spid="25"/>
                                        </p:tgtEl>
                                        <p:attrNameLst>
                                          <p:attrName>ppt_h</p:attrName>
                                        </p:attrNameLst>
                                      </p:cBhvr>
                                      <p:tavLst>
                                        <p:tav tm="0">
                                          <p:val>
                                            <p:strVal val="#ppt_h"/>
                                          </p:val>
                                        </p:tav>
                                        <p:tav tm="100000">
                                          <p:val>
                                            <p:strVal val="#ppt_h"/>
                                          </p:val>
                                        </p:tav>
                                      </p:tavLst>
                                    </p:anim>
                                    <p:animEffect transition="in" filter="fade">
                                      <p:cBhvr>
                                        <p:cTn id="31" dur="1000"/>
                                        <p:tgtEl>
                                          <p:spTgt spid="25"/>
                                        </p:tgtEl>
                                      </p:cBhvr>
                                    </p:animEffect>
                                  </p:childTnLst>
                                </p:cTn>
                              </p:par>
                              <p:par>
                                <p:cTn id="32" presetID="50" presetClass="entr" presetSubtype="0" decel="100000" fill="hold" grpId="0" nodeType="withEffect">
                                  <p:stCondLst>
                                    <p:cond delay="500"/>
                                  </p:stCondLst>
                                  <p:childTnLst>
                                    <p:set>
                                      <p:cBhvr>
                                        <p:cTn id="33" dur="1" fill="hold">
                                          <p:stCondLst>
                                            <p:cond delay="0"/>
                                          </p:stCondLst>
                                        </p:cTn>
                                        <p:tgtEl>
                                          <p:spTgt spid="26"/>
                                        </p:tgtEl>
                                        <p:attrNameLst>
                                          <p:attrName>style.visibility</p:attrName>
                                        </p:attrNameLst>
                                      </p:cBhvr>
                                      <p:to>
                                        <p:strVal val="visible"/>
                                      </p:to>
                                    </p:set>
                                    <p:anim calcmode="lin" valueType="num">
                                      <p:cBhvr>
                                        <p:cTn id="34" dur="1000" fill="hold"/>
                                        <p:tgtEl>
                                          <p:spTgt spid="26"/>
                                        </p:tgtEl>
                                        <p:attrNameLst>
                                          <p:attrName>ppt_w</p:attrName>
                                        </p:attrNameLst>
                                      </p:cBhvr>
                                      <p:tavLst>
                                        <p:tav tm="0">
                                          <p:val>
                                            <p:strVal val="#ppt_w+.3"/>
                                          </p:val>
                                        </p:tav>
                                        <p:tav tm="100000">
                                          <p:val>
                                            <p:strVal val="#ppt_w"/>
                                          </p:val>
                                        </p:tav>
                                      </p:tavLst>
                                    </p:anim>
                                    <p:anim calcmode="lin" valueType="num">
                                      <p:cBhvr>
                                        <p:cTn id="35" dur="1000" fill="hold"/>
                                        <p:tgtEl>
                                          <p:spTgt spid="26"/>
                                        </p:tgtEl>
                                        <p:attrNameLst>
                                          <p:attrName>ppt_h</p:attrName>
                                        </p:attrNameLst>
                                      </p:cBhvr>
                                      <p:tavLst>
                                        <p:tav tm="0">
                                          <p:val>
                                            <p:strVal val="#ppt_h"/>
                                          </p:val>
                                        </p:tav>
                                        <p:tav tm="100000">
                                          <p:val>
                                            <p:strVal val="#ppt_h"/>
                                          </p:val>
                                        </p:tav>
                                      </p:tavLst>
                                    </p:anim>
                                    <p:animEffect transition="in" filter="fade">
                                      <p:cBhvr>
                                        <p:cTn id="36" dur="1000"/>
                                        <p:tgtEl>
                                          <p:spTgt spid="26"/>
                                        </p:tgtEl>
                                      </p:cBhvr>
                                    </p:animEffect>
                                  </p:childTnLst>
                                </p:cTn>
                              </p:par>
                              <p:par>
                                <p:cTn id="37" presetID="50" presetClass="entr" presetSubtype="0" decel="100000" fill="hold" grpId="0" nodeType="withEffect">
                                  <p:stCondLst>
                                    <p:cond delay="750"/>
                                  </p:stCondLst>
                                  <p:childTnLst>
                                    <p:set>
                                      <p:cBhvr>
                                        <p:cTn id="38" dur="1" fill="hold">
                                          <p:stCondLst>
                                            <p:cond delay="0"/>
                                          </p:stCondLst>
                                        </p:cTn>
                                        <p:tgtEl>
                                          <p:spTgt spid="27"/>
                                        </p:tgtEl>
                                        <p:attrNameLst>
                                          <p:attrName>style.visibility</p:attrName>
                                        </p:attrNameLst>
                                      </p:cBhvr>
                                      <p:to>
                                        <p:strVal val="visible"/>
                                      </p:to>
                                    </p:set>
                                    <p:anim calcmode="lin" valueType="num">
                                      <p:cBhvr>
                                        <p:cTn id="39" dur="1000" fill="hold"/>
                                        <p:tgtEl>
                                          <p:spTgt spid="27"/>
                                        </p:tgtEl>
                                        <p:attrNameLst>
                                          <p:attrName>ppt_w</p:attrName>
                                        </p:attrNameLst>
                                      </p:cBhvr>
                                      <p:tavLst>
                                        <p:tav tm="0">
                                          <p:val>
                                            <p:strVal val="#ppt_w+.3"/>
                                          </p:val>
                                        </p:tav>
                                        <p:tav tm="100000">
                                          <p:val>
                                            <p:strVal val="#ppt_w"/>
                                          </p:val>
                                        </p:tav>
                                      </p:tavLst>
                                    </p:anim>
                                    <p:anim calcmode="lin" valueType="num">
                                      <p:cBhvr>
                                        <p:cTn id="40" dur="1000" fill="hold"/>
                                        <p:tgtEl>
                                          <p:spTgt spid="27"/>
                                        </p:tgtEl>
                                        <p:attrNameLst>
                                          <p:attrName>ppt_h</p:attrName>
                                        </p:attrNameLst>
                                      </p:cBhvr>
                                      <p:tavLst>
                                        <p:tav tm="0">
                                          <p:val>
                                            <p:strVal val="#ppt_h"/>
                                          </p:val>
                                        </p:tav>
                                        <p:tav tm="100000">
                                          <p:val>
                                            <p:strVal val="#ppt_h"/>
                                          </p:val>
                                        </p:tav>
                                      </p:tavLst>
                                    </p:anim>
                                    <p:animEffect transition="in" filter="fade">
                                      <p:cBhvr>
                                        <p:cTn id="41"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4" grpId="0"/>
      <p:bldP spid="25"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descr="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
          <p:cNvSpPr txBox="1"/>
          <p:nvPr/>
        </p:nvSpPr>
        <p:spPr>
          <a:xfrm>
            <a:off x="4002806" y="4657355"/>
            <a:ext cx="4145687" cy="769441"/>
          </a:xfrm>
          <a:prstGeom prst="rect">
            <a:avLst/>
          </a:prstGeom>
          <a:noFill/>
        </p:spPr>
        <p:txBody>
          <a:bodyPr wrap="none" rtlCol="0">
            <a:spAutoFit/>
          </a:bodyPr>
          <a:lstStyle/>
          <a:p>
            <a:pPr algn="ctr"/>
            <a:r>
              <a:rPr lang="zh-CN" altLang="en-US" sz="4400" b="1" dirty="0">
                <a:solidFill>
                  <a:schemeClr val="tx1">
                    <a:lumMod val="65000"/>
                    <a:lumOff val="35000"/>
                  </a:schemeClr>
                </a:solidFill>
                <a:latin typeface="幼圆" panose="02010509060101010101" pitchFamily="49" charset="-122"/>
                <a:ea typeface="幼圆" panose="02010509060101010101" pitchFamily="49" charset="-122"/>
              </a:rPr>
              <a:t>选题背景与意义</a:t>
            </a:r>
          </a:p>
        </p:txBody>
      </p:sp>
      <p:sp>
        <p:nvSpPr>
          <p:cNvPr id="16" name="文本框 15" descr="e7d195523061f1c0deeec63e560781cfd59afb0ea006f2a87ABB68BF51EA6619813959095094C18C62A12F549504892A4AAA8C1554C6663626E05CA27F281A14E6983772AFC3FB97135759321DEA3D700FBFCB88CE02D2F8D0E36D1C12CEC339800CD4DFFB6A88C6F399105BB0BB4C56797AA2D0ADDCC9ADBAF35D64C719459262DC8CD676B1536B"/>
          <p:cNvSpPr txBox="1"/>
          <p:nvPr/>
        </p:nvSpPr>
        <p:spPr>
          <a:xfrm>
            <a:off x="2668877" y="5821785"/>
            <a:ext cx="6813544" cy="461665"/>
          </a:xfrm>
          <a:prstGeom prst="rect">
            <a:avLst/>
          </a:prstGeom>
          <a:noFill/>
        </p:spPr>
        <p:txBody>
          <a:bodyPr wrap="square" rtlCol="0">
            <a:spAutoFit/>
          </a:bodyPr>
          <a:lstStyle/>
          <a:p>
            <a:pPr algn="ctr"/>
            <a:r>
              <a:rPr lang="en-US" altLang="zh-CN" sz="1200" dirty="0">
                <a:solidFill>
                  <a:srgbClr val="3B3B3B"/>
                </a:solidFill>
              </a:rPr>
              <a:t>Summary of the work of the minimalist Nordic wind work of the minimalist Nordic wind Summary of the work of the minimalist Nordic wind Summary of the work of the minimalist</a:t>
            </a:r>
            <a:endParaRPr lang="zh-CN" altLang="en-US" sz="1200" dirty="0">
              <a:solidFill>
                <a:srgbClr val="3B3B3B"/>
              </a:solidFill>
            </a:endParaRPr>
          </a:p>
        </p:txBody>
      </p:sp>
      <p:cxnSp>
        <p:nvCxnSpPr>
          <p:cNvPr id="17" name="直接连接符 16"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107615" y="5350305"/>
            <a:ext cx="0" cy="54000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2" cstate="print"/>
          <a:stretch>
            <a:fillRect/>
          </a:stretch>
        </p:blipFill>
        <p:spPr>
          <a:xfrm>
            <a:off x="5351187" y="1261830"/>
            <a:ext cx="1809030" cy="29647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3"/>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cstate="print"/>
          <a:stretch>
            <a:fillRect/>
          </a:stretch>
        </p:blipFill>
        <p:spPr>
          <a:xfrm>
            <a:off x="480513" y="228442"/>
            <a:ext cx="581785" cy="953458"/>
          </a:xfrm>
          <a:prstGeom prst="rect">
            <a:avLst/>
          </a:prstGeom>
        </p:spPr>
      </p:pic>
      <p:grpSp>
        <p:nvGrpSpPr>
          <p:cNvPr id="2" name="组合 1"/>
          <p:cNvGrpSpPr/>
          <p:nvPr/>
        </p:nvGrpSpPr>
        <p:grpSpPr>
          <a:xfrm>
            <a:off x="2441450" y="2271285"/>
            <a:ext cx="2899693" cy="1730961"/>
            <a:chOff x="2441450" y="2271285"/>
            <a:chExt cx="2899693" cy="1730961"/>
          </a:xfrm>
          <a:solidFill>
            <a:schemeClr val="bg1">
              <a:lumMod val="85000"/>
            </a:schemeClr>
          </a:solidFill>
        </p:grpSpPr>
        <p:sp>
          <p:nvSpPr>
            <p:cNvPr id="14" name="Freeform 71"/>
            <p:cNvSpPr/>
            <p:nvPr/>
          </p:nvSpPr>
          <p:spPr bwMode="auto">
            <a:xfrm flipH="1">
              <a:off x="2946129" y="2731694"/>
              <a:ext cx="436061" cy="332026"/>
            </a:xfrm>
            <a:custGeom>
              <a:avLst/>
              <a:gdLst>
                <a:gd name="T0" fmla="*/ 79 w 83"/>
                <a:gd name="T1" fmla="*/ 25 h 63"/>
                <a:gd name="T2" fmla="*/ 59 w 83"/>
                <a:gd name="T3" fmla="*/ 14 h 63"/>
                <a:gd name="T4" fmla="*/ 3 w 83"/>
                <a:gd name="T5" fmla="*/ 28 h 63"/>
                <a:gd name="T6" fmla="*/ 0 w 83"/>
                <a:gd name="T7" fmla="*/ 31 h 63"/>
                <a:gd name="T8" fmla="*/ 1 w 83"/>
                <a:gd name="T9" fmla="*/ 33 h 63"/>
                <a:gd name="T10" fmla="*/ 37 w 83"/>
                <a:gd name="T11" fmla="*/ 57 h 63"/>
                <a:gd name="T12" fmla="*/ 54 w 83"/>
                <a:gd name="T13" fmla="*/ 44 h 63"/>
                <a:gd name="T14" fmla="*/ 83 w 83"/>
                <a:gd name="T15" fmla="*/ 28 h 63"/>
                <a:gd name="T16" fmla="*/ 79 w 83"/>
                <a:gd name="T17"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63">
                  <a:moveTo>
                    <a:pt x="79" y="25"/>
                  </a:moveTo>
                  <a:cubicBezTo>
                    <a:pt x="74" y="21"/>
                    <a:pt x="65" y="17"/>
                    <a:pt x="59" y="14"/>
                  </a:cubicBezTo>
                  <a:cubicBezTo>
                    <a:pt x="35" y="0"/>
                    <a:pt x="23" y="14"/>
                    <a:pt x="3" y="28"/>
                  </a:cubicBezTo>
                  <a:cubicBezTo>
                    <a:pt x="1" y="29"/>
                    <a:pt x="1" y="30"/>
                    <a:pt x="0" y="31"/>
                  </a:cubicBezTo>
                  <a:cubicBezTo>
                    <a:pt x="0" y="32"/>
                    <a:pt x="1" y="32"/>
                    <a:pt x="1" y="33"/>
                  </a:cubicBezTo>
                  <a:cubicBezTo>
                    <a:pt x="1" y="33"/>
                    <a:pt x="37" y="57"/>
                    <a:pt x="37" y="57"/>
                  </a:cubicBezTo>
                  <a:cubicBezTo>
                    <a:pt x="45" y="63"/>
                    <a:pt x="51" y="47"/>
                    <a:pt x="54" y="44"/>
                  </a:cubicBezTo>
                  <a:cubicBezTo>
                    <a:pt x="61" y="36"/>
                    <a:pt x="71" y="28"/>
                    <a:pt x="83" y="28"/>
                  </a:cubicBezTo>
                  <a:cubicBezTo>
                    <a:pt x="82" y="27"/>
                    <a:pt x="81" y="26"/>
                    <a:pt x="7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15" name="Freeform 72"/>
            <p:cNvSpPr/>
            <p:nvPr/>
          </p:nvSpPr>
          <p:spPr bwMode="auto">
            <a:xfrm flipH="1">
              <a:off x="2441450" y="3006169"/>
              <a:ext cx="298824" cy="247913"/>
            </a:xfrm>
            <a:custGeom>
              <a:avLst/>
              <a:gdLst>
                <a:gd name="T0" fmla="*/ 48 w 57"/>
                <a:gd name="T1" fmla="*/ 46 h 47"/>
                <a:gd name="T2" fmla="*/ 53 w 57"/>
                <a:gd name="T3" fmla="*/ 47 h 47"/>
                <a:gd name="T4" fmla="*/ 54 w 57"/>
                <a:gd name="T5" fmla="*/ 42 h 47"/>
                <a:gd name="T6" fmla="*/ 55 w 57"/>
                <a:gd name="T7" fmla="*/ 36 h 47"/>
                <a:gd name="T8" fmla="*/ 57 w 57"/>
                <a:gd name="T9" fmla="*/ 19 h 47"/>
                <a:gd name="T10" fmla="*/ 57 w 57"/>
                <a:gd name="T11" fmla="*/ 18 h 47"/>
                <a:gd name="T12" fmla="*/ 46 w 57"/>
                <a:gd name="T13" fmla="*/ 15 h 47"/>
                <a:gd name="T14" fmla="*/ 16 w 57"/>
                <a:gd name="T15" fmla="*/ 1 h 47"/>
                <a:gd name="T16" fmla="*/ 13 w 57"/>
                <a:gd name="T17" fmla="*/ 1 h 47"/>
                <a:gd name="T18" fmla="*/ 11 w 57"/>
                <a:gd name="T19" fmla="*/ 2 h 47"/>
                <a:gd name="T20" fmla="*/ 0 w 57"/>
                <a:gd name="T21" fmla="*/ 25 h 47"/>
                <a:gd name="T22" fmla="*/ 0 w 57"/>
                <a:gd name="T23" fmla="*/ 27 h 47"/>
                <a:gd name="T24" fmla="*/ 2 w 57"/>
                <a:gd name="T25" fmla="*/ 29 h 47"/>
                <a:gd name="T26" fmla="*/ 28 w 57"/>
                <a:gd name="T27" fmla="*/ 41 h 47"/>
                <a:gd name="T28" fmla="*/ 48 w 57"/>
                <a:gd name="T2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47">
                  <a:moveTo>
                    <a:pt x="48" y="46"/>
                  </a:moveTo>
                  <a:cubicBezTo>
                    <a:pt x="49" y="46"/>
                    <a:pt x="51" y="47"/>
                    <a:pt x="53" y="47"/>
                  </a:cubicBezTo>
                  <a:cubicBezTo>
                    <a:pt x="53" y="47"/>
                    <a:pt x="54" y="43"/>
                    <a:pt x="54" y="42"/>
                  </a:cubicBezTo>
                  <a:cubicBezTo>
                    <a:pt x="54" y="40"/>
                    <a:pt x="54" y="38"/>
                    <a:pt x="55" y="36"/>
                  </a:cubicBezTo>
                  <a:cubicBezTo>
                    <a:pt x="55" y="31"/>
                    <a:pt x="57" y="25"/>
                    <a:pt x="57" y="19"/>
                  </a:cubicBezTo>
                  <a:cubicBezTo>
                    <a:pt x="57" y="18"/>
                    <a:pt x="57" y="18"/>
                    <a:pt x="57" y="18"/>
                  </a:cubicBezTo>
                  <a:cubicBezTo>
                    <a:pt x="54" y="16"/>
                    <a:pt x="49" y="17"/>
                    <a:pt x="46" y="15"/>
                  </a:cubicBezTo>
                  <a:cubicBezTo>
                    <a:pt x="35" y="11"/>
                    <a:pt x="26" y="6"/>
                    <a:pt x="16" y="1"/>
                  </a:cubicBezTo>
                  <a:cubicBezTo>
                    <a:pt x="15" y="1"/>
                    <a:pt x="14" y="0"/>
                    <a:pt x="13" y="1"/>
                  </a:cubicBezTo>
                  <a:cubicBezTo>
                    <a:pt x="12" y="1"/>
                    <a:pt x="11" y="1"/>
                    <a:pt x="11" y="2"/>
                  </a:cubicBezTo>
                  <a:cubicBezTo>
                    <a:pt x="0" y="25"/>
                    <a:pt x="0" y="25"/>
                    <a:pt x="0" y="25"/>
                  </a:cubicBezTo>
                  <a:cubicBezTo>
                    <a:pt x="0" y="26"/>
                    <a:pt x="0" y="26"/>
                    <a:pt x="0" y="27"/>
                  </a:cubicBezTo>
                  <a:cubicBezTo>
                    <a:pt x="1" y="28"/>
                    <a:pt x="1" y="28"/>
                    <a:pt x="2" y="29"/>
                  </a:cubicBezTo>
                  <a:cubicBezTo>
                    <a:pt x="11" y="33"/>
                    <a:pt x="19" y="38"/>
                    <a:pt x="28" y="41"/>
                  </a:cubicBezTo>
                  <a:cubicBezTo>
                    <a:pt x="34" y="44"/>
                    <a:pt x="41" y="45"/>
                    <a:pt x="48"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16" name="Oval 73"/>
            <p:cNvSpPr>
              <a:spLocks noChangeArrowheads="1"/>
            </p:cNvSpPr>
            <p:nvPr/>
          </p:nvSpPr>
          <p:spPr bwMode="auto">
            <a:xfrm flipH="1">
              <a:off x="4648314" y="2271285"/>
              <a:ext cx="405072" cy="40728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17" name="Freeform 74"/>
            <p:cNvSpPr/>
            <p:nvPr/>
          </p:nvSpPr>
          <p:spPr bwMode="auto">
            <a:xfrm flipH="1">
              <a:off x="4353918" y="2621019"/>
              <a:ext cx="734884" cy="1381227"/>
            </a:xfrm>
            <a:custGeom>
              <a:avLst/>
              <a:gdLst>
                <a:gd name="T0" fmla="*/ 138 w 140"/>
                <a:gd name="T1" fmla="*/ 112 h 262"/>
                <a:gd name="T2" fmla="*/ 113 w 140"/>
                <a:gd name="T3" fmla="*/ 16 h 262"/>
                <a:gd name="T4" fmla="*/ 78 w 140"/>
                <a:gd name="T5" fmla="*/ 3 h 262"/>
                <a:gd name="T6" fmla="*/ 61 w 140"/>
                <a:gd name="T7" fmla="*/ 15 h 262"/>
                <a:gd name="T8" fmla="*/ 16 w 140"/>
                <a:gd name="T9" fmla="*/ 59 h 262"/>
                <a:gd name="T10" fmla="*/ 16 w 140"/>
                <a:gd name="T11" fmla="*/ 79 h 262"/>
                <a:gd name="T12" fmla="*/ 26 w 140"/>
                <a:gd name="T13" fmla="*/ 84 h 262"/>
                <a:gd name="T14" fmla="*/ 36 w 140"/>
                <a:gd name="T15" fmla="*/ 80 h 262"/>
                <a:gd name="T16" fmla="*/ 68 w 140"/>
                <a:gd name="T17" fmla="*/ 50 h 262"/>
                <a:gd name="T18" fmla="*/ 83 w 140"/>
                <a:gd name="T19" fmla="*/ 107 h 262"/>
                <a:gd name="T20" fmla="*/ 12 w 140"/>
                <a:gd name="T21" fmla="*/ 141 h 262"/>
                <a:gd name="T22" fmla="*/ 3 w 140"/>
                <a:gd name="T23" fmla="*/ 163 h 262"/>
                <a:gd name="T24" fmla="*/ 3 w 140"/>
                <a:gd name="T25" fmla="*/ 164 h 262"/>
                <a:gd name="T26" fmla="*/ 25 w 140"/>
                <a:gd name="T27" fmla="*/ 250 h 262"/>
                <a:gd name="T28" fmla="*/ 36 w 140"/>
                <a:gd name="T29" fmla="*/ 260 h 262"/>
                <a:gd name="T30" fmla="*/ 58 w 140"/>
                <a:gd name="T31" fmla="*/ 244 h 262"/>
                <a:gd name="T32" fmla="*/ 53 w 140"/>
                <a:gd name="T33" fmla="*/ 216 h 262"/>
                <a:gd name="T34" fmla="*/ 41 w 140"/>
                <a:gd name="T35" fmla="*/ 167 h 262"/>
                <a:gd name="T36" fmla="*/ 92 w 140"/>
                <a:gd name="T37" fmla="*/ 148 h 262"/>
                <a:gd name="T38" fmla="*/ 129 w 140"/>
                <a:gd name="T39" fmla="*/ 132 h 262"/>
                <a:gd name="T40" fmla="*/ 138 w 140"/>
                <a:gd name="T41" fmla="*/ 1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2">
                  <a:moveTo>
                    <a:pt x="138" y="112"/>
                  </a:moveTo>
                  <a:cubicBezTo>
                    <a:pt x="113" y="16"/>
                    <a:pt x="113" y="16"/>
                    <a:pt x="113" y="16"/>
                  </a:cubicBezTo>
                  <a:cubicBezTo>
                    <a:pt x="110" y="5"/>
                    <a:pt x="90" y="0"/>
                    <a:pt x="78" y="3"/>
                  </a:cubicBezTo>
                  <a:cubicBezTo>
                    <a:pt x="72" y="5"/>
                    <a:pt x="67" y="9"/>
                    <a:pt x="61" y="15"/>
                  </a:cubicBezTo>
                  <a:cubicBezTo>
                    <a:pt x="16" y="59"/>
                    <a:pt x="16" y="59"/>
                    <a:pt x="16" y="59"/>
                  </a:cubicBezTo>
                  <a:cubicBezTo>
                    <a:pt x="10" y="65"/>
                    <a:pt x="10" y="74"/>
                    <a:pt x="16" y="79"/>
                  </a:cubicBezTo>
                  <a:cubicBezTo>
                    <a:pt x="18" y="82"/>
                    <a:pt x="22" y="84"/>
                    <a:pt x="26" y="84"/>
                  </a:cubicBezTo>
                  <a:cubicBezTo>
                    <a:pt x="30" y="84"/>
                    <a:pt x="33" y="83"/>
                    <a:pt x="36" y="80"/>
                  </a:cubicBezTo>
                  <a:cubicBezTo>
                    <a:pt x="68" y="50"/>
                    <a:pt x="68" y="50"/>
                    <a:pt x="68" y="50"/>
                  </a:cubicBezTo>
                  <a:cubicBezTo>
                    <a:pt x="83" y="107"/>
                    <a:pt x="83" y="107"/>
                    <a:pt x="83" y="107"/>
                  </a:cubicBezTo>
                  <a:cubicBezTo>
                    <a:pt x="12" y="141"/>
                    <a:pt x="12" y="141"/>
                    <a:pt x="12" y="141"/>
                  </a:cubicBezTo>
                  <a:cubicBezTo>
                    <a:pt x="4" y="145"/>
                    <a:pt x="0" y="155"/>
                    <a:pt x="3" y="163"/>
                  </a:cubicBezTo>
                  <a:cubicBezTo>
                    <a:pt x="3" y="163"/>
                    <a:pt x="3" y="164"/>
                    <a:pt x="3" y="164"/>
                  </a:cubicBezTo>
                  <a:cubicBezTo>
                    <a:pt x="25" y="250"/>
                    <a:pt x="25" y="250"/>
                    <a:pt x="25" y="250"/>
                  </a:cubicBezTo>
                  <a:cubicBezTo>
                    <a:pt x="26" y="254"/>
                    <a:pt x="30" y="259"/>
                    <a:pt x="36" y="260"/>
                  </a:cubicBezTo>
                  <a:cubicBezTo>
                    <a:pt x="48" y="262"/>
                    <a:pt x="55" y="259"/>
                    <a:pt x="58" y="244"/>
                  </a:cubicBezTo>
                  <a:cubicBezTo>
                    <a:pt x="59" y="235"/>
                    <a:pt x="53" y="216"/>
                    <a:pt x="53" y="216"/>
                  </a:cubicBezTo>
                  <a:cubicBezTo>
                    <a:pt x="41" y="167"/>
                    <a:pt x="41" y="167"/>
                    <a:pt x="41" y="167"/>
                  </a:cubicBezTo>
                  <a:cubicBezTo>
                    <a:pt x="41" y="167"/>
                    <a:pt x="83" y="151"/>
                    <a:pt x="92" y="148"/>
                  </a:cubicBezTo>
                  <a:cubicBezTo>
                    <a:pt x="100" y="145"/>
                    <a:pt x="121" y="137"/>
                    <a:pt x="129" y="132"/>
                  </a:cubicBezTo>
                  <a:cubicBezTo>
                    <a:pt x="135" y="127"/>
                    <a:pt x="140" y="120"/>
                    <a:pt x="138"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18" name="Freeform 75"/>
            <p:cNvSpPr/>
            <p:nvPr/>
          </p:nvSpPr>
          <p:spPr bwMode="auto">
            <a:xfrm flipH="1">
              <a:off x="4874093" y="2747189"/>
              <a:ext cx="467050" cy="327599"/>
            </a:xfrm>
            <a:custGeom>
              <a:avLst/>
              <a:gdLst>
                <a:gd name="T0" fmla="*/ 8 w 89"/>
                <a:gd name="T1" fmla="*/ 27 h 62"/>
                <a:gd name="T2" fmla="*/ 4 w 89"/>
                <a:gd name="T3" fmla="*/ 8 h 62"/>
                <a:gd name="T4" fmla="*/ 4 w 89"/>
                <a:gd name="T5" fmla="*/ 8 h 62"/>
                <a:gd name="T6" fmla="*/ 23 w 89"/>
                <a:gd name="T7" fmla="*/ 4 h 62"/>
                <a:gd name="T8" fmla="*/ 81 w 89"/>
                <a:gd name="T9" fmla="*/ 35 h 62"/>
                <a:gd name="T10" fmla="*/ 85 w 89"/>
                <a:gd name="T11" fmla="*/ 54 h 62"/>
                <a:gd name="T12" fmla="*/ 85 w 89"/>
                <a:gd name="T13" fmla="*/ 54 h 62"/>
                <a:gd name="T14" fmla="*/ 66 w 89"/>
                <a:gd name="T15" fmla="*/ 58 h 62"/>
                <a:gd name="T16" fmla="*/ 8 w 89"/>
                <a:gd name="T1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2">
                  <a:moveTo>
                    <a:pt x="8" y="27"/>
                  </a:moveTo>
                  <a:cubicBezTo>
                    <a:pt x="2" y="23"/>
                    <a:pt x="0" y="14"/>
                    <a:pt x="4" y="8"/>
                  </a:cubicBezTo>
                  <a:cubicBezTo>
                    <a:pt x="4" y="8"/>
                    <a:pt x="4" y="8"/>
                    <a:pt x="4" y="8"/>
                  </a:cubicBezTo>
                  <a:cubicBezTo>
                    <a:pt x="8" y="2"/>
                    <a:pt x="17" y="0"/>
                    <a:pt x="23" y="4"/>
                  </a:cubicBezTo>
                  <a:cubicBezTo>
                    <a:pt x="81" y="35"/>
                    <a:pt x="81" y="35"/>
                    <a:pt x="81" y="35"/>
                  </a:cubicBezTo>
                  <a:cubicBezTo>
                    <a:pt x="87" y="39"/>
                    <a:pt x="89" y="48"/>
                    <a:pt x="85" y="54"/>
                  </a:cubicBezTo>
                  <a:cubicBezTo>
                    <a:pt x="85" y="54"/>
                    <a:pt x="85" y="54"/>
                    <a:pt x="85" y="54"/>
                  </a:cubicBezTo>
                  <a:cubicBezTo>
                    <a:pt x="81" y="60"/>
                    <a:pt x="72" y="62"/>
                    <a:pt x="66" y="58"/>
                  </a:cubicBezTo>
                  <a:lnTo>
                    <a:pt x="8"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19" name="Freeform 76"/>
            <p:cNvSpPr/>
            <p:nvPr/>
          </p:nvSpPr>
          <p:spPr bwMode="auto">
            <a:xfrm flipH="1">
              <a:off x="3953275" y="2625446"/>
              <a:ext cx="752592" cy="332026"/>
            </a:xfrm>
            <a:custGeom>
              <a:avLst/>
              <a:gdLst>
                <a:gd name="T0" fmla="*/ 11 w 143"/>
                <a:gd name="T1" fmla="*/ 28 h 63"/>
                <a:gd name="T2" fmla="*/ 3 w 143"/>
                <a:gd name="T3" fmla="*/ 10 h 63"/>
                <a:gd name="T4" fmla="*/ 3 w 143"/>
                <a:gd name="T5" fmla="*/ 10 h 63"/>
                <a:gd name="T6" fmla="*/ 21 w 143"/>
                <a:gd name="T7" fmla="*/ 3 h 63"/>
                <a:gd name="T8" fmla="*/ 132 w 143"/>
                <a:gd name="T9" fmla="*/ 34 h 63"/>
                <a:gd name="T10" fmla="*/ 140 w 143"/>
                <a:gd name="T11" fmla="*/ 52 h 63"/>
                <a:gd name="T12" fmla="*/ 140 w 143"/>
                <a:gd name="T13" fmla="*/ 52 h 63"/>
                <a:gd name="T14" fmla="*/ 122 w 143"/>
                <a:gd name="T15" fmla="*/ 60 h 63"/>
                <a:gd name="T16" fmla="*/ 11 w 143"/>
                <a:gd name="T1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63">
                  <a:moveTo>
                    <a:pt x="11" y="28"/>
                  </a:moveTo>
                  <a:cubicBezTo>
                    <a:pt x="4" y="25"/>
                    <a:pt x="0" y="17"/>
                    <a:pt x="3" y="10"/>
                  </a:cubicBezTo>
                  <a:cubicBezTo>
                    <a:pt x="3" y="10"/>
                    <a:pt x="3" y="10"/>
                    <a:pt x="3" y="10"/>
                  </a:cubicBezTo>
                  <a:cubicBezTo>
                    <a:pt x="6" y="3"/>
                    <a:pt x="14" y="0"/>
                    <a:pt x="21" y="3"/>
                  </a:cubicBezTo>
                  <a:cubicBezTo>
                    <a:pt x="132" y="34"/>
                    <a:pt x="132" y="34"/>
                    <a:pt x="132" y="34"/>
                  </a:cubicBezTo>
                  <a:cubicBezTo>
                    <a:pt x="139" y="37"/>
                    <a:pt x="143" y="45"/>
                    <a:pt x="140" y="52"/>
                  </a:cubicBezTo>
                  <a:cubicBezTo>
                    <a:pt x="140" y="52"/>
                    <a:pt x="140" y="52"/>
                    <a:pt x="140" y="52"/>
                  </a:cubicBezTo>
                  <a:cubicBezTo>
                    <a:pt x="137" y="59"/>
                    <a:pt x="129" y="63"/>
                    <a:pt x="122" y="60"/>
                  </a:cubicBezTo>
                  <a:lnTo>
                    <a:pt x="11"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20" name="Freeform 77"/>
            <p:cNvSpPr/>
            <p:nvPr/>
          </p:nvSpPr>
          <p:spPr bwMode="auto">
            <a:xfrm flipH="1">
              <a:off x="4075017" y="3094709"/>
              <a:ext cx="531241" cy="628635"/>
            </a:xfrm>
            <a:custGeom>
              <a:avLst/>
              <a:gdLst>
                <a:gd name="T0" fmla="*/ 95 w 101"/>
                <a:gd name="T1" fmla="*/ 85 h 119"/>
                <a:gd name="T2" fmla="*/ 92 w 101"/>
                <a:gd name="T3" fmla="*/ 112 h 119"/>
                <a:gd name="T4" fmla="*/ 92 w 101"/>
                <a:gd name="T5" fmla="*/ 112 h 119"/>
                <a:gd name="T6" fmla="*/ 65 w 101"/>
                <a:gd name="T7" fmla="*/ 109 h 119"/>
                <a:gd name="T8" fmla="*/ 7 w 101"/>
                <a:gd name="T9" fmla="*/ 33 h 119"/>
                <a:gd name="T10" fmla="*/ 10 w 101"/>
                <a:gd name="T11" fmla="*/ 6 h 119"/>
                <a:gd name="T12" fmla="*/ 10 w 101"/>
                <a:gd name="T13" fmla="*/ 6 h 119"/>
                <a:gd name="T14" fmla="*/ 37 w 101"/>
                <a:gd name="T15" fmla="*/ 10 h 119"/>
                <a:gd name="T16" fmla="*/ 95 w 101"/>
                <a:gd name="T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19">
                  <a:moveTo>
                    <a:pt x="95" y="85"/>
                  </a:moveTo>
                  <a:cubicBezTo>
                    <a:pt x="101" y="94"/>
                    <a:pt x="100" y="106"/>
                    <a:pt x="92" y="112"/>
                  </a:cubicBezTo>
                  <a:cubicBezTo>
                    <a:pt x="92" y="112"/>
                    <a:pt x="92" y="112"/>
                    <a:pt x="92" y="112"/>
                  </a:cubicBezTo>
                  <a:cubicBezTo>
                    <a:pt x="83" y="119"/>
                    <a:pt x="71" y="117"/>
                    <a:pt x="65" y="109"/>
                  </a:cubicBezTo>
                  <a:cubicBezTo>
                    <a:pt x="7" y="33"/>
                    <a:pt x="7" y="33"/>
                    <a:pt x="7" y="33"/>
                  </a:cubicBezTo>
                  <a:cubicBezTo>
                    <a:pt x="0" y="25"/>
                    <a:pt x="2" y="13"/>
                    <a:pt x="10" y="6"/>
                  </a:cubicBezTo>
                  <a:cubicBezTo>
                    <a:pt x="10" y="6"/>
                    <a:pt x="10" y="6"/>
                    <a:pt x="10" y="6"/>
                  </a:cubicBezTo>
                  <a:cubicBezTo>
                    <a:pt x="19" y="0"/>
                    <a:pt x="30" y="1"/>
                    <a:pt x="37" y="10"/>
                  </a:cubicBezTo>
                  <a:lnTo>
                    <a:pt x="95"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21" name="Freeform 78"/>
            <p:cNvSpPr/>
            <p:nvPr/>
          </p:nvSpPr>
          <p:spPr bwMode="auto">
            <a:xfrm flipH="1">
              <a:off x="3681013" y="3532983"/>
              <a:ext cx="599861" cy="236846"/>
            </a:xfrm>
            <a:custGeom>
              <a:avLst/>
              <a:gdLst>
                <a:gd name="T0" fmla="*/ 99 w 114"/>
                <a:gd name="T1" fmla="*/ 12 h 45"/>
                <a:gd name="T2" fmla="*/ 113 w 114"/>
                <a:gd name="T3" fmla="*/ 30 h 45"/>
                <a:gd name="T4" fmla="*/ 113 w 114"/>
                <a:gd name="T5" fmla="*/ 30 h 45"/>
                <a:gd name="T6" fmla="*/ 95 w 114"/>
                <a:gd name="T7" fmla="*/ 44 h 45"/>
                <a:gd name="T8" fmla="*/ 15 w 114"/>
                <a:gd name="T9" fmla="*/ 33 h 45"/>
                <a:gd name="T10" fmla="*/ 2 w 114"/>
                <a:gd name="T11" fmla="*/ 15 h 45"/>
                <a:gd name="T12" fmla="*/ 2 w 114"/>
                <a:gd name="T13" fmla="*/ 15 h 45"/>
                <a:gd name="T14" fmla="*/ 20 w 114"/>
                <a:gd name="T15" fmla="*/ 1 h 45"/>
                <a:gd name="T16" fmla="*/ 99 w 114"/>
                <a:gd name="T1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99" y="12"/>
                  </a:moveTo>
                  <a:cubicBezTo>
                    <a:pt x="108" y="13"/>
                    <a:pt x="114" y="21"/>
                    <a:pt x="113" y="30"/>
                  </a:cubicBezTo>
                  <a:cubicBezTo>
                    <a:pt x="113" y="30"/>
                    <a:pt x="113" y="30"/>
                    <a:pt x="113" y="30"/>
                  </a:cubicBezTo>
                  <a:cubicBezTo>
                    <a:pt x="112" y="39"/>
                    <a:pt x="104" y="45"/>
                    <a:pt x="95" y="44"/>
                  </a:cubicBezTo>
                  <a:cubicBezTo>
                    <a:pt x="15" y="33"/>
                    <a:pt x="15" y="33"/>
                    <a:pt x="15" y="33"/>
                  </a:cubicBezTo>
                  <a:cubicBezTo>
                    <a:pt x="7" y="32"/>
                    <a:pt x="0" y="24"/>
                    <a:pt x="2" y="15"/>
                  </a:cubicBezTo>
                  <a:cubicBezTo>
                    <a:pt x="2" y="15"/>
                    <a:pt x="2" y="15"/>
                    <a:pt x="2" y="15"/>
                  </a:cubicBezTo>
                  <a:cubicBezTo>
                    <a:pt x="3" y="6"/>
                    <a:pt x="11" y="0"/>
                    <a:pt x="20" y="1"/>
                  </a:cubicBezTo>
                  <a:lnTo>
                    <a:pt x="9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22" name="Freeform 79"/>
            <p:cNvSpPr>
              <a:spLocks noEditPoints="1"/>
            </p:cNvSpPr>
            <p:nvPr/>
          </p:nvSpPr>
          <p:spPr bwMode="auto">
            <a:xfrm flipH="1">
              <a:off x="3393257" y="2731694"/>
              <a:ext cx="712749" cy="752592"/>
            </a:xfrm>
            <a:custGeom>
              <a:avLst/>
              <a:gdLst>
                <a:gd name="T0" fmla="*/ 133 w 136"/>
                <a:gd name="T1" fmla="*/ 55 h 143"/>
                <a:gd name="T2" fmla="*/ 132 w 136"/>
                <a:gd name="T3" fmla="*/ 45 h 143"/>
                <a:gd name="T4" fmla="*/ 78 w 136"/>
                <a:gd name="T5" fmla="*/ 3 h 143"/>
                <a:gd name="T6" fmla="*/ 69 w 136"/>
                <a:gd name="T7" fmla="*/ 4 h 143"/>
                <a:gd name="T8" fmla="*/ 47 w 136"/>
                <a:gd name="T9" fmla="*/ 31 h 143"/>
                <a:gd name="T10" fmla="*/ 37 w 136"/>
                <a:gd name="T11" fmla="*/ 23 h 143"/>
                <a:gd name="T12" fmla="*/ 15 w 136"/>
                <a:gd name="T13" fmla="*/ 26 h 143"/>
                <a:gd name="T14" fmla="*/ 11 w 136"/>
                <a:gd name="T15" fmla="*/ 31 h 143"/>
                <a:gd name="T16" fmla="*/ 13 w 136"/>
                <a:gd name="T17" fmla="*/ 53 h 143"/>
                <a:gd name="T18" fmla="*/ 24 w 136"/>
                <a:gd name="T19" fmla="*/ 61 h 143"/>
                <a:gd name="T20" fmla="*/ 2 w 136"/>
                <a:gd name="T21" fmla="*/ 89 h 143"/>
                <a:gd name="T22" fmla="*/ 3 w 136"/>
                <a:gd name="T23" fmla="*/ 98 h 143"/>
                <a:gd name="T24" fmla="*/ 58 w 136"/>
                <a:gd name="T25" fmla="*/ 140 h 143"/>
                <a:gd name="T26" fmla="*/ 67 w 136"/>
                <a:gd name="T27" fmla="*/ 139 h 143"/>
                <a:gd name="T28" fmla="*/ 133 w 136"/>
                <a:gd name="T29" fmla="*/ 55 h 143"/>
                <a:gd name="T30" fmla="*/ 19 w 136"/>
                <a:gd name="T31" fmla="*/ 46 h 143"/>
                <a:gd name="T32" fmla="*/ 18 w 136"/>
                <a:gd name="T33" fmla="*/ 36 h 143"/>
                <a:gd name="T34" fmla="*/ 22 w 136"/>
                <a:gd name="T35" fmla="*/ 32 h 143"/>
                <a:gd name="T36" fmla="*/ 32 w 136"/>
                <a:gd name="T37" fmla="*/ 31 h 143"/>
                <a:gd name="T38" fmla="*/ 41 w 136"/>
                <a:gd name="T39" fmla="*/ 39 h 143"/>
                <a:gd name="T40" fmla="*/ 29 w 136"/>
                <a:gd name="T41" fmla="*/ 54 h 143"/>
                <a:gd name="T42" fmla="*/ 19 w 136"/>
                <a:gd name="T43"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43">
                  <a:moveTo>
                    <a:pt x="133" y="55"/>
                  </a:moveTo>
                  <a:cubicBezTo>
                    <a:pt x="136" y="52"/>
                    <a:pt x="135" y="48"/>
                    <a:pt x="132" y="45"/>
                  </a:cubicBezTo>
                  <a:cubicBezTo>
                    <a:pt x="78" y="3"/>
                    <a:pt x="78" y="3"/>
                    <a:pt x="78" y="3"/>
                  </a:cubicBezTo>
                  <a:cubicBezTo>
                    <a:pt x="75" y="0"/>
                    <a:pt x="71" y="1"/>
                    <a:pt x="69" y="4"/>
                  </a:cubicBezTo>
                  <a:cubicBezTo>
                    <a:pt x="47" y="31"/>
                    <a:pt x="47" y="31"/>
                    <a:pt x="47" y="31"/>
                  </a:cubicBezTo>
                  <a:cubicBezTo>
                    <a:pt x="37" y="23"/>
                    <a:pt x="37" y="23"/>
                    <a:pt x="37" y="23"/>
                  </a:cubicBezTo>
                  <a:cubicBezTo>
                    <a:pt x="30" y="18"/>
                    <a:pt x="20" y="19"/>
                    <a:pt x="15" y="26"/>
                  </a:cubicBezTo>
                  <a:cubicBezTo>
                    <a:pt x="11" y="31"/>
                    <a:pt x="11" y="31"/>
                    <a:pt x="11" y="31"/>
                  </a:cubicBezTo>
                  <a:cubicBezTo>
                    <a:pt x="5" y="38"/>
                    <a:pt x="7" y="48"/>
                    <a:pt x="13" y="53"/>
                  </a:cubicBezTo>
                  <a:cubicBezTo>
                    <a:pt x="24" y="61"/>
                    <a:pt x="24" y="61"/>
                    <a:pt x="24" y="61"/>
                  </a:cubicBezTo>
                  <a:cubicBezTo>
                    <a:pt x="2" y="89"/>
                    <a:pt x="2" y="89"/>
                    <a:pt x="2" y="89"/>
                  </a:cubicBezTo>
                  <a:cubicBezTo>
                    <a:pt x="0" y="91"/>
                    <a:pt x="1" y="96"/>
                    <a:pt x="3" y="98"/>
                  </a:cubicBezTo>
                  <a:cubicBezTo>
                    <a:pt x="58" y="140"/>
                    <a:pt x="58" y="140"/>
                    <a:pt x="58" y="140"/>
                  </a:cubicBezTo>
                  <a:cubicBezTo>
                    <a:pt x="60" y="143"/>
                    <a:pt x="65" y="142"/>
                    <a:pt x="67" y="139"/>
                  </a:cubicBezTo>
                  <a:lnTo>
                    <a:pt x="133" y="55"/>
                  </a:lnTo>
                  <a:close/>
                  <a:moveTo>
                    <a:pt x="19" y="46"/>
                  </a:moveTo>
                  <a:cubicBezTo>
                    <a:pt x="16" y="44"/>
                    <a:pt x="16" y="39"/>
                    <a:pt x="18" y="36"/>
                  </a:cubicBezTo>
                  <a:cubicBezTo>
                    <a:pt x="22" y="32"/>
                    <a:pt x="22" y="32"/>
                    <a:pt x="22" y="32"/>
                  </a:cubicBezTo>
                  <a:cubicBezTo>
                    <a:pt x="24" y="29"/>
                    <a:pt x="29" y="28"/>
                    <a:pt x="32" y="31"/>
                  </a:cubicBezTo>
                  <a:cubicBezTo>
                    <a:pt x="41" y="39"/>
                    <a:pt x="41" y="39"/>
                    <a:pt x="41" y="39"/>
                  </a:cubicBezTo>
                  <a:cubicBezTo>
                    <a:pt x="29" y="54"/>
                    <a:pt x="29" y="54"/>
                    <a:pt x="29" y="54"/>
                  </a:cubicBezTo>
                  <a:lnTo>
                    <a:pt x="19"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23" name="Freeform 80"/>
            <p:cNvSpPr/>
            <p:nvPr/>
          </p:nvSpPr>
          <p:spPr bwMode="auto">
            <a:xfrm flipH="1">
              <a:off x="2552125" y="2751616"/>
              <a:ext cx="309891" cy="194788"/>
            </a:xfrm>
            <a:custGeom>
              <a:avLst/>
              <a:gdLst>
                <a:gd name="T0" fmla="*/ 38 w 59"/>
                <a:gd name="T1" fmla="*/ 2 h 37"/>
                <a:gd name="T2" fmla="*/ 36 w 59"/>
                <a:gd name="T3" fmla="*/ 3 h 37"/>
                <a:gd name="T4" fmla="*/ 27 w 59"/>
                <a:gd name="T5" fmla="*/ 6 h 37"/>
                <a:gd name="T6" fmla="*/ 15 w 59"/>
                <a:gd name="T7" fmla="*/ 5 h 37"/>
                <a:gd name="T8" fmla="*/ 9 w 59"/>
                <a:gd name="T9" fmla="*/ 0 h 37"/>
                <a:gd name="T10" fmla="*/ 0 w 59"/>
                <a:gd name="T11" fmla="*/ 2 h 37"/>
                <a:gd name="T12" fmla="*/ 0 w 59"/>
                <a:gd name="T13" fmla="*/ 7 h 37"/>
                <a:gd name="T14" fmla="*/ 32 w 59"/>
                <a:gd name="T15" fmla="*/ 35 h 37"/>
                <a:gd name="T16" fmla="*/ 54 w 59"/>
                <a:gd name="T17" fmla="*/ 33 h 37"/>
                <a:gd name="T18" fmla="*/ 59 w 59"/>
                <a:gd name="T19" fmla="*/ 32 h 37"/>
                <a:gd name="T20" fmla="*/ 38 w 59"/>
                <a:gd name="T2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37">
                  <a:moveTo>
                    <a:pt x="38" y="2"/>
                  </a:moveTo>
                  <a:cubicBezTo>
                    <a:pt x="37" y="3"/>
                    <a:pt x="36" y="3"/>
                    <a:pt x="36" y="3"/>
                  </a:cubicBezTo>
                  <a:cubicBezTo>
                    <a:pt x="33" y="4"/>
                    <a:pt x="30" y="5"/>
                    <a:pt x="27" y="6"/>
                  </a:cubicBezTo>
                  <a:cubicBezTo>
                    <a:pt x="23" y="6"/>
                    <a:pt x="18" y="6"/>
                    <a:pt x="15" y="5"/>
                  </a:cubicBezTo>
                  <a:cubicBezTo>
                    <a:pt x="12" y="4"/>
                    <a:pt x="10" y="2"/>
                    <a:pt x="9" y="0"/>
                  </a:cubicBezTo>
                  <a:cubicBezTo>
                    <a:pt x="6" y="1"/>
                    <a:pt x="3" y="2"/>
                    <a:pt x="0" y="2"/>
                  </a:cubicBezTo>
                  <a:cubicBezTo>
                    <a:pt x="0" y="4"/>
                    <a:pt x="0" y="5"/>
                    <a:pt x="0" y="7"/>
                  </a:cubicBezTo>
                  <a:cubicBezTo>
                    <a:pt x="3" y="21"/>
                    <a:pt x="19" y="33"/>
                    <a:pt x="32" y="35"/>
                  </a:cubicBezTo>
                  <a:cubicBezTo>
                    <a:pt x="39" y="37"/>
                    <a:pt x="47" y="36"/>
                    <a:pt x="54" y="33"/>
                  </a:cubicBezTo>
                  <a:cubicBezTo>
                    <a:pt x="56" y="33"/>
                    <a:pt x="57" y="32"/>
                    <a:pt x="59" y="32"/>
                  </a:cubicBezTo>
                  <a:cubicBezTo>
                    <a:pt x="51" y="23"/>
                    <a:pt x="44" y="12"/>
                    <a:pt x="3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sp>
          <p:nvSpPr>
            <p:cNvPr id="24" name="Freeform 81"/>
            <p:cNvSpPr/>
            <p:nvPr/>
          </p:nvSpPr>
          <p:spPr bwMode="auto">
            <a:xfrm flipH="1">
              <a:off x="4048455" y="2472715"/>
              <a:ext cx="626423" cy="190361"/>
            </a:xfrm>
            <a:custGeom>
              <a:avLst/>
              <a:gdLst>
                <a:gd name="T0" fmla="*/ 63 w 119"/>
                <a:gd name="T1" fmla="*/ 17 h 36"/>
                <a:gd name="T2" fmla="*/ 6 w 119"/>
                <a:gd name="T3" fmla="*/ 28 h 36"/>
                <a:gd name="T4" fmla="*/ 0 w 119"/>
                <a:gd name="T5" fmla="*/ 26 h 36"/>
                <a:gd name="T6" fmla="*/ 91 w 119"/>
                <a:gd name="T7" fmla="*/ 6 h 36"/>
                <a:gd name="T8" fmla="*/ 116 w 119"/>
                <a:gd name="T9" fmla="*/ 11 h 36"/>
                <a:gd name="T10" fmla="*/ 119 w 119"/>
                <a:gd name="T11" fmla="*/ 30 h 36"/>
                <a:gd name="T12" fmla="*/ 103 w 119"/>
                <a:gd name="T13" fmla="*/ 36 h 36"/>
                <a:gd name="T14" fmla="*/ 63 w 119"/>
                <a:gd name="T15" fmla="*/ 1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6">
                  <a:moveTo>
                    <a:pt x="63" y="17"/>
                  </a:moveTo>
                  <a:cubicBezTo>
                    <a:pt x="47" y="15"/>
                    <a:pt x="20" y="18"/>
                    <a:pt x="6" y="28"/>
                  </a:cubicBezTo>
                  <a:cubicBezTo>
                    <a:pt x="4" y="27"/>
                    <a:pt x="2" y="27"/>
                    <a:pt x="0" y="26"/>
                  </a:cubicBezTo>
                  <a:cubicBezTo>
                    <a:pt x="26" y="8"/>
                    <a:pt x="60" y="0"/>
                    <a:pt x="91" y="6"/>
                  </a:cubicBezTo>
                  <a:cubicBezTo>
                    <a:pt x="98" y="7"/>
                    <a:pt x="115" y="10"/>
                    <a:pt x="116" y="11"/>
                  </a:cubicBezTo>
                  <a:cubicBezTo>
                    <a:pt x="116" y="12"/>
                    <a:pt x="118" y="25"/>
                    <a:pt x="119" y="30"/>
                  </a:cubicBezTo>
                  <a:cubicBezTo>
                    <a:pt x="114" y="32"/>
                    <a:pt x="108" y="33"/>
                    <a:pt x="103" y="36"/>
                  </a:cubicBezTo>
                  <a:cubicBezTo>
                    <a:pt x="95" y="24"/>
                    <a:pt x="76" y="19"/>
                    <a:pt x="6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0AD47"/>
                </a:solidFill>
              </a:endParaRPr>
            </a:p>
          </p:txBody>
        </p:sp>
      </p:grpSp>
      <p:sp>
        <p:nvSpPr>
          <p:cNvPr id="26" name="Freeform 78"/>
          <p:cNvSpPr/>
          <p:nvPr/>
        </p:nvSpPr>
        <p:spPr bwMode="auto">
          <a:xfrm>
            <a:off x="583752" y="4959356"/>
            <a:ext cx="2769654" cy="971869"/>
          </a:xfrm>
          <a:custGeom>
            <a:avLst/>
            <a:gdLst>
              <a:gd name="T0" fmla="*/ 385 w 391"/>
              <a:gd name="T1" fmla="*/ 101 h 225"/>
              <a:gd name="T2" fmla="*/ 290 w 391"/>
              <a:gd name="T3" fmla="*/ 7 h 225"/>
              <a:gd name="T4" fmla="*/ 279 w 391"/>
              <a:gd name="T5" fmla="*/ 11 h 225"/>
              <a:gd name="T6" fmla="*/ 279 w 391"/>
              <a:gd name="T7" fmla="*/ 34 h 225"/>
              <a:gd name="T8" fmla="*/ 9 w 391"/>
              <a:gd name="T9" fmla="*/ 34 h 225"/>
              <a:gd name="T10" fmla="*/ 0 w 391"/>
              <a:gd name="T11" fmla="*/ 44 h 225"/>
              <a:gd name="T12" fmla="*/ 0 w 391"/>
              <a:gd name="T13" fmla="*/ 182 h 225"/>
              <a:gd name="T14" fmla="*/ 9 w 391"/>
              <a:gd name="T15" fmla="*/ 191 h 225"/>
              <a:gd name="T16" fmla="*/ 279 w 391"/>
              <a:gd name="T17" fmla="*/ 191 h 225"/>
              <a:gd name="T18" fmla="*/ 279 w 391"/>
              <a:gd name="T19" fmla="*/ 214 h 225"/>
              <a:gd name="T20" fmla="*/ 290 w 391"/>
              <a:gd name="T21" fmla="*/ 219 h 225"/>
              <a:gd name="T22" fmla="*/ 385 w 391"/>
              <a:gd name="T23" fmla="*/ 124 h 225"/>
              <a:gd name="T24" fmla="*/ 385 w 391"/>
              <a:gd name="T25" fmla="*/ 10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225">
                <a:moveTo>
                  <a:pt x="385" y="101"/>
                </a:moveTo>
                <a:cubicBezTo>
                  <a:pt x="290" y="7"/>
                  <a:pt x="290" y="7"/>
                  <a:pt x="290" y="7"/>
                </a:cubicBezTo>
                <a:cubicBezTo>
                  <a:pt x="284" y="0"/>
                  <a:pt x="279" y="2"/>
                  <a:pt x="279" y="11"/>
                </a:cubicBezTo>
                <a:cubicBezTo>
                  <a:pt x="279" y="34"/>
                  <a:pt x="279" y="34"/>
                  <a:pt x="279" y="34"/>
                </a:cubicBezTo>
                <a:cubicBezTo>
                  <a:pt x="9" y="34"/>
                  <a:pt x="9" y="34"/>
                  <a:pt x="9" y="34"/>
                </a:cubicBezTo>
                <a:cubicBezTo>
                  <a:pt x="4" y="34"/>
                  <a:pt x="0" y="39"/>
                  <a:pt x="0" y="44"/>
                </a:cubicBezTo>
                <a:cubicBezTo>
                  <a:pt x="0" y="182"/>
                  <a:pt x="0" y="182"/>
                  <a:pt x="0" y="182"/>
                </a:cubicBezTo>
                <a:cubicBezTo>
                  <a:pt x="0" y="187"/>
                  <a:pt x="4" y="191"/>
                  <a:pt x="9" y="191"/>
                </a:cubicBezTo>
                <a:cubicBezTo>
                  <a:pt x="279" y="191"/>
                  <a:pt x="279" y="191"/>
                  <a:pt x="279" y="191"/>
                </a:cubicBezTo>
                <a:cubicBezTo>
                  <a:pt x="279" y="214"/>
                  <a:pt x="279" y="214"/>
                  <a:pt x="279" y="214"/>
                </a:cubicBezTo>
                <a:cubicBezTo>
                  <a:pt x="279" y="223"/>
                  <a:pt x="284" y="225"/>
                  <a:pt x="290" y="219"/>
                </a:cubicBezTo>
                <a:cubicBezTo>
                  <a:pt x="385" y="124"/>
                  <a:pt x="385" y="124"/>
                  <a:pt x="385" y="124"/>
                </a:cubicBezTo>
                <a:cubicBezTo>
                  <a:pt x="391" y="118"/>
                  <a:pt x="391" y="107"/>
                  <a:pt x="385" y="101"/>
                </a:cubicBezTo>
                <a:close/>
              </a:path>
            </a:pathLst>
          </a:custGeom>
          <a:solidFill>
            <a:srgbClr val="FF5855"/>
          </a:solidFill>
          <a:ln w="25400">
            <a:solidFill>
              <a:schemeClr val="tx1">
                <a:lumMod val="65000"/>
                <a:lumOff val="35000"/>
              </a:schemeClr>
            </a:solidFill>
          </a:ln>
        </p:spPr>
        <p:txBody>
          <a:bodyPr vert="horz" wrap="square" lIns="91440" tIns="45720" rIns="91440" bIns="45720" numCol="1" anchor="t" anchorCtr="0" compatLnSpc="1"/>
          <a:lstStyle/>
          <a:p>
            <a:endParaRPr lang="zh-CN" altLang="en-US">
              <a:solidFill>
                <a:prstClr val="black"/>
              </a:solidFill>
            </a:endParaRPr>
          </a:p>
        </p:txBody>
      </p:sp>
      <p:sp>
        <p:nvSpPr>
          <p:cNvPr id="27" name="Rectangle 82"/>
          <p:cNvSpPr>
            <a:spLocks noChangeArrowheads="1"/>
          </p:cNvSpPr>
          <p:nvPr/>
        </p:nvSpPr>
        <p:spPr bwMode="auto">
          <a:xfrm>
            <a:off x="650179" y="5245236"/>
            <a:ext cx="3430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dirty="0">
                <a:solidFill>
                  <a:srgbClr val="FFFFFF"/>
                </a:solidFill>
                <a:latin typeface="Myriad Pro" panose="020B0503030403020204" pitchFamily="34" charset="0"/>
              </a:rPr>
              <a:t>0</a:t>
            </a:r>
            <a:r>
              <a:rPr lang="en-US" altLang="zh-CN" sz="2600" dirty="0">
                <a:solidFill>
                  <a:srgbClr val="FFFFFF"/>
                </a:solidFill>
                <a:latin typeface="Myriad Pro" panose="020B0503030403020204" pitchFamily="34" charset="0"/>
              </a:rPr>
              <a:t>1</a:t>
            </a:r>
            <a:endParaRPr lang="zh-CN" altLang="zh-CN" dirty="0">
              <a:solidFill>
                <a:prstClr val="black"/>
              </a:solidFill>
            </a:endParaRPr>
          </a:p>
        </p:txBody>
      </p:sp>
      <p:sp>
        <p:nvSpPr>
          <p:cNvPr id="28" name="矩形 27"/>
          <p:cNvSpPr/>
          <p:nvPr/>
        </p:nvSpPr>
        <p:spPr>
          <a:xfrm>
            <a:off x="1248020" y="5240509"/>
            <a:ext cx="1980029" cy="345094"/>
          </a:xfrm>
          <a:prstGeom prst="rect">
            <a:avLst/>
          </a:prstGeom>
        </p:spPr>
        <p:txBody>
          <a:bodyPr wrap="none">
            <a:spAutoFit/>
          </a:bodyPr>
          <a:lstStyle/>
          <a:p>
            <a:pPr>
              <a:lnSpc>
                <a:spcPct val="130000"/>
              </a:lnSpc>
            </a:pPr>
            <a:r>
              <a:rPr lang="zh-CN" altLang="en-US" sz="1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当代社会的快节奏生活</a:t>
            </a:r>
            <a:endParaRPr lang="en-US" altLang="zh-CN" sz="1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1" name="Freeform 76"/>
          <p:cNvSpPr/>
          <p:nvPr/>
        </p:nvSpPr>
        <p:spPr bwMode="auto">
          <a:xfrm>
            <a:off x="3370805" y="3885719"/>
            <a:ext cx="2744174" cy="966409"/>
          </a:xfrm>
          <a:custGeom>
            <a:avLst/>
            <a:gdLst>
              <a:gd name="T0" fmla="*/ 385 w 391"/>
              <a:gd name="T1" fmla="*/ 100 h 224"/>
              <a:gd name="T2" fmla="*/ 290 w 391"/>
              <a:gd name="T3" fmla="*/ 6 h 224"/>
              <a:gd name="T4" fmla="*/ 279 w 391"/>
              <a:gd name="T5" fmla="*/ 11 h 224"/>
              <a:gd name="T6" fmla="*/ 279 w 391"/>
              <a:gd name="T7" fmla="*/ 34 h 224"/>
              <a:gd name="T8" fmla="*/ 9 w 391"/>
              <a:gd name="T9" fmla="*/ 34 h 224"/>
              <a:gd name="T10" fmla="*/ 0 w 391"/>
              <a:gd name="T11" fmla="*/ 43 h 224"/>
              <a:gd name="T12" fmla="*/ 0 w 391"/>
              <a:gd name="T13" fmla="*/ 181 h 224"/>
              <a:gd name="T14" fmla="*/ 9 w 391"/>
              <a:gd name="T15" fmla="*/ 191 h 224"/>
              <a:gd name="T16" fmla="*/ 279 w 391"/>
              <a:gd name="T17" fmla="*/ 191 h 224"/>
              <a:gd name="T18" fmla="*/ 279 w 391"/>
              <a:gd name="T19" fmla="*/ 213 h 224"/>
              <a:gd name="T20" fmla="*/ 290 w 391"/>
              <a:gd name="T21" fmla="*/ 218 h 224"/>
              <a:gd name="T22" fmla="*/ 385 w 391"/>
              <a:gd name="T23" fmla="*/ 123 h 224"/>
              <a:gd name="T24" fmla="*/ 385 w 391"/>
              <a:gd name="T25" fmla="*/ 10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224">
                <a:moveTo>
                  <a:pt x="385" y="100"/>
                </a:moveTo>
                <a:cubicBezTo>
                  <a:pt x="290" y="6"/>
                  <a:pt x="290" y="6"/>
                  <a:pt x="290" y="6"/>
                </a:cubicBezTo>
                <a:cubicBezTo>
                  <a:pt x="284" y="0"/>
                  <a:pt x="279" y="2"/>
                  <a:pt x="279" y="11"/>
                </a:cubicBezTo>
                <a:cubicBezTo>
                  <a:pt x="279" y="34"/>
                  <a:pt x="279" y="34"/>
                  <a:pt x="279" y="34"/>
                </a:cubicBezTo>
                <a:cubicBezTo>
                  <a:pt x="9" y="34"/>
                  <a:pt x="9" y="34"/>
                  <a:pt x="9" y="34"/>
                </a:cubicBezTo>
                <a:cubicBezTo>
                  <a:pt x="4" y="34"/>
                  <a:pt x="0" y="38"/>
                  <a:pt x="0" y="43"/>
                </a:cubicBezTo>
                <a:cubicBezTo>
                  <a:pt x="0" y="181"/>
                  <a:pt x="0" y="181"/>
                  <a:pt x="0" y="181"/>
                </a:cubicBezTo>
                <a:cubicBezTo>
                  <a:pt x="0" y="186"/>
                  <a:pt x="4" y="191"/>
                  <a:pt x="9" y="191"/>
                </a:cubicBezTo>
                <a:cubicBezTo>
                  <a:pt x="279" y="191"/>
                  <a:pt x="279" y="191"/>
                  <a:pt x="279" y="191"/>
                </a:cubicBezTo>
                <a:cubicBezTo>
                  <a:pt x="279" y="213"/>
                  <a:pt x="279" y="213"/>
                  <a:pt x="279" y="213"/>
                </a:cubicBezTo>
                <a:cubicBezTo>
                  <a:pt x="279" y="222"/>
                  <a:pt x="284" y="224"/>
                  <a:pt x="290" y="218"/>
                </a:cubicBezTo>
                <a:cubicBezTo>
                  <a:pt x="385" y="123"/>
                  <a:pt x="385" y="123"/>
                  <a:pt x="385" y="123"/>
                </a:cubicBezTo>
                <a:cubicBezTo>
                  <a:pt x="391" y="117"/>
                  <a:pt x="391" y="107"/>
                  <a:pt x="385" y="100"/>
                </a:cubicBezTo>
                <a:close/>
              </a:path>
            </a:pathLst>
          </a:custGeom>
          <a:solidFill>
            <a:srgbClr val="FDC873"/>
          </a:solidFill>
          <a:ln w="25400">
            <a:solidFill>
              <a:schemeClr val="tx1">
                <a:lumMod val="65000"/>
                <a:lumOff val="35000"/>
              </a:schemeClr>
            </a:solidFill>
          </a:ln>
        </p:spPr>
        <p:txBody>
          <a:bodyPr vert="horz" wrap="square" lIns="91440" tIns="45720" rIns="91440" bIns="45720" numCol="1" anchor="t" anchorCtr="0" compatLnSpc="1"/>
          <a:lstStyle/>
          <a:p>
            <a:endParaRPr lang="zh-CN" altLang="en-US" dirty="0">
              <a:solidFill>
                <a:prstClr val="black"/>
              </a:solidFill>
            </a:endParaRPr>
          </a:p>
        </p:txBody>
      </p:sp>
      <p:sp>
        <p:nvSpPr>
          <p:cNvPr id="32" name="Rectangle 81"/>
          <p:cNvSpPr>
            <a:spLocks noChangeArrowheads="1"/>
          </p:cNvSpPr>
          <p:nvPr/>
        </p:nvSpPr>
        <p:spPr bwMode="auto">
          <a:xfrm>
            <a:off x="3419833" y="4180103"/>
            <a:ext cx="3430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dirty="0">
                <a:solidFill>
                  <a:srgbClr val="FFFFFF"/>
                </a:solidFill>
                <a:latin typeface="Myriad Pro" panose="020B0503030403020204" pitchFamily="34" charset="0"/>
              </a:rPr>
              <a:t>0</a:t>
            </a:r>
            <a:r>
              <a:rPr lang="en-US" altLang="zh-CN" sz="2600" dirty="0">
                <a:solidFill>
                  <a:srgbClr val="FFFFFF"/>
                </a:solidFill>
                <a:latin typeface="Myriad Pro" panose="020B0503030403020204" pitchFamily="34" charset="0"/>
              </a:rPr>
              <a:t>2</a:t>
            </a:r>
            <a:endParaRPr lang="zh-CN" altLang="zh-CN" dirty="0">
              <a:solidFill>
                <a:prstClr val="black"/>
              </a:solidFill>
            </a:endParaRPr>
          </a:p>
        </p:txBody>
      </p:sp>
      <p:sp>
        <p:nvSpPr>
          <p:cNvPr id="33" name="矩形 32"/>
          <p:cNvSpPr/>
          <p:nvPr/>
        </p:nvSpPr>
        <p:spPr>
          <a:xfrm>
            <a:off x="4071182" y="4200299"/>
            <a:ext cx="1980029" cy="345094"/>
          </a:xfrm>
          <a:prstGeom prst="rect">
            <a:avLst/>
          </a:prstGeom>
        </p:spPr>
        <p:txBody>
          <a:bodyPr wrap="none">
            <a:spAutoFit/>
          </a:bodyPr>
          <a:lstStyle/>
          <a:p>
            <a:pPr>
              <a:lnSpc>
                <a:spcPct val="130000"/>
              </a:lnSpc>
            </a:pPr>
            <a:r>
              <a:rPr lang="zh-CN" altLang="en-US" sz="1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人们需要时间管理工具</a:t>
            </a:r>
            <a:endParaRPr lang="en-US" altLang="zh-CN" sz="1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4" name="文本框 33"/>
          <p:cNvSpPr txBox="1"/>
          <p:nvPr/>
        </p:nvSpPr>
        <p:spPr>
          <a:xfrm>
            <a:off x="3432735" y="5074182"/>
            <a:ext cx="184731" cy="954107"/>
          </a:xfrm>
          <a:prstGeom prst="rect">
            <a:avLst/>
          </a:prstGeom>
          <a:noFill/>
          <a:effectLst/>
        </p:spPr>
        <p:txBody>
          <a:bodyPr wrap="none" rtlCol="0">
            <a:spAutoFit/>
          </a:bodyPr>
          <a:lstStyle/>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Freeform 72"/>
          <p:cNvSpPr/>
          <p:nvPr/>
        </p:nvSpPr>
        <p:spPr bwMode="auto">
          <a:xfrm>
            <a:off x="8841569" y="1818877"/>
            <a:ext cx="2725969" cy="970049"/>
          </a:xfrm>
          <a:custGeom>
            <a:avLst/>
            <a:gdLst>
              <a:gd name="T0" fmla="*/ 385 w 391"/>
              <a:gd name="T1" fmla="*/ 101 h 225"/>
              <a:gd name="T2" fmla="*/ 290 w 391"/>
              <a:gd name="T3" fmla="*/ 7 h 225"/>
              <a:gd name="T4" fmla="*/ 279 w 391"/>
              <a:gd name="T5" fmla="*/ 11 h 225"/>
              <a:gd name="T6" fmla="*/ 279 w 391"/>
              <a:gd name="T7" fmla="*/ 34 h 225"/>
              <a:gd name="T8" fmla="*/ 9 w 391"/>
              <a:gd name="T9" fmla="*/ 34 h 225"/>
              <a:gd name="T10" fmla="*/ 0 w 391"/>
              <a:gd name="T11" fmla="*/ 44 h 225"/>
              <a:gd name="T12" fmla="*/ 0 w 391"/>
              <a:gd name="T13" fmla="*/ 182 h 225"/>
              <a:gd name="T14" fmla="*/ 9 w 391"/>
              <a:gd name="T15" fmla="*/ 191 h 225"/>
              <a:gd name="T16" fmla="*/ 279 w 391"/>
              <a:gd name="T17" fmla="*/ 191 h 225"/>
              <a:gd name="T18" fmla="*/ 279 w 391"/>
              <a:gd name="T19" fmla="*/ 214 h 225"/>
              <a:gd name="T20" fmla="*/ 290 w 391"/>
              <a:gd name="T21" fmla="*/ 219 h 225"/>
              <a:gd name="T22" fmla="*/ 385 w 391"/>
              <a:gd name="T23" fmla="*/ 124 h 225"/>
              <a:gd name="T24" fmla="*/ 385 w 391"/>
              <a:gd name="T25" fmla="*/ 10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225">
                <a:moveTo>
                  <a:pt x="385" y="101"/>
                </a:moveTo>
                <a:cubicBezTo>
                  <a:pt x="290" y="7"/>
                  <a:pt x="290" y="7"/>
                  <a:pt x="290" y="7"/>
                </a:cubicBezTo>
                <a:cubicBezTo>
                  <a:pt x="284" y="0"/>
                  <a:pt x="279" y="2"/>
                  <a:pt x="279" y="11"/>
                </a:cubicBezTo>
                <a:cubicBezTo>
                  <a:pt x="279" y="34"/>
                  <a:pt x="279" y="34"/>
                  <a:pt x="279" y="34"/>
                </a:cubicBezTo>
                <a:cubicBezTo>
                  <a:pt x="9" y="34"/>
                  <a:pt x="9" y="34"/>
                  <a:pt x="9" y="34"/>
                </a:cubicBezTo>
                <a:cubicBezTo>
                  <a:pt x="4" y="34"/>
                  <a:pt x="0" y="39"/>
                  <a:pt x="0" y="44"/>
                </a:cubicBezTo>
                <a:cubicBezTo>
                  <a:pt x="0" y="182"/>
                  <a:pt x="0" y="182"/>
                  <a:pt x="0" y="182"/>
                </a:cubicBezTo>
                <a:cubicBezTo>
                  <a:pt x="0" y="187"/>
                  <a:pt x="4" y="191"/>
                  <a:pt x="9" y="191"/>
                </a:cubicBezTo>
                <a:cubicBezTo>
                  <a:pt x="279" y="191"/>
                  <a:pt x="279" y="191"/>
                  <a:pt x="279" y="191"/>
                </a:cubicBezTo>
                <a:cubicBezTo>
                  <a:pt x="279" y="214"/>
                  <a:pt x="279" y="214"/>
                  <a:pt x="279" y="214"/>
                </a:cubicBezTo>
                <a:cubicBezTo>
                  <a:pt x="279" y="223"/>
                  <a:pt x="284" y="225"/>
                  <a:pt x="290" y="219"/>
                </a:cubicBezTo>
                <a:cubicBezTo>
                  <a:pt x="385" y="124"/>
                  <a:pt x="385" y="124"/>
                  <a:pt x="385" y="124"/>
                </a:cubicBezTo>
                <a:cubicBezTo>
                  <a:pt x="391" y="118"/>
                  <a:pt x="391" y="107"/>
                  <a:pt x="385" y="101"/>
                </a:cubicBezTo>
                <a:close/>
              </a:path>
            </a:pathLst>
          </a:custGeom>
          <a:solidFill>
            <a:srgbClr val="6BF4CD"/>
          </a:solidFill>
          <a:ln w="25400">
            <a:solidFill>
              <a:schemeClr val="tx1">
                <a:lumMod val="65000"/>
                <a:lumOff val="35000"/>
              </a:schemeClr>
            </a:solidFill>
          </a:ln>
        </p:spPr>
        <p:txBody>
          <a:bodyPr vert="horz" wrap="square" lIns="91440" tIns="45720" rIns="91440" bIns="45720" numCol="1" anchor="t" anchorCtr="0" compatLnSpc="1"/>
          <a:lstStyle/>
          <a:p>
            <a:endParaRPr lang="zh-CN" altLang="en-US">
              <a:solidFill>
                <a:prstClr val="black"/>
              </a:solidFill>
            </a:endParaRPr>
          </a:p>
        </p:txBody>
      </p:sp>
      <p:sp>
        <p:nvSpPr>
          <p:cNvPr id="37" name="Rectangle 79"/>
          <p:cNvSpPr>
            <a:spLocks noChangeArrowheads="1"/>
          </p:cNvSpPr>
          <p:nvPr/>
        </p:nvSpPr>
        <p:spPr bwMode="auto">
          <a:xfrm>
            <a:off x="8959141" y="2103847"/>
            <a:ext cx="3430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dirty="0">
                <a:solidFill>
                  <a:srgbClr val="FFFFFF"/>
                </a:solidFill>
                <a:latin typeface="Myriad Pro" panose="020B0503030403020204" pitchFamily="34" charset="0"/>
              </a:rPr>
              <a:t>0</a:t>
            </a:r>
            <a:r>
              <a:rPr lang="en-US" altLang="zh-CN" sz="2600" dirty="0">
                <a:solidFill>
                  <a:srgbClr val="FFFFFF"/>
                </a:solidFill>
                <a:latin typeface="Myriad Pro" panose="020B0503030403020204" pitchFamily="34" charset="0"/>
              </a:rPr>
              <a:t>4</a:t>
            </a:r>
            <a:endParaRPr lang="zh-CN" altLang="zh-CN" dirty="0">
              <a:solidFill>
                <a:prstClr val="black"/>
              </a:solidFill>
            </a:endParaRPr>
          </a:p>
        </p:txBody>
      </p:sp>
      <p:sp>
        <p:nvSpPr>
          <p:cNvPr id="38" name="矩形 37"/>
          <p:cNvSpPr/>
          <p:nvPr/>
        </p:nvSpPr>
        <p:spPr>
          <a:xfrm>
            <a:off x="9509077" y="2110832"/>
            <a:ext cx="1980029" cy="345094"/>
          </a:xfrm>
          <a:prstGeom prst="rect">
            <a:avLst/>
          </a:prstGeom>
        </p:spPr>
        <p:txBody>
          <a:bodyPr wrap="none">
            <a:spAutoFit/>
          </a:bodyPr>
          <a:lstStyle/>
          <a:p>
            <a:pPr>
              <a:lnSpc>
                <a:spcPct val="130000"/>
              </a:lnSpc>
            </a:pPr>
            <a:r>
              <a:rPr lang="zh-CN" altLang="en-US" sz="1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设计闹钟计事器的初衷</a:t>
            </a:r>
            <a:endParaRPr lang="en-US" altLang="zh-CN" sz="1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41" name="Freeform 74"/>
          <p:cNvSpPr/>
          <p:nvPr/>
        </p:nvSpPr>
        <p:spPr bwMode="auto">
          <a:xfrm>
            <a:off x="6071915" y="3006169"/>
            <a:ext cx="2769654" cy="970049"/>
          </a:xfrm>
          <a:custGeom>
            <a:avLst/>
            <a:gdLst>
              <a:gd name="T0" fmla="*/ 385 w 391"/>
              <a:gd name="T1" fmla="*/ 101 h 225"/>
              <a:gd name="T2" fmla="*/ 290 w 391"/>
              <a:gd name="T3" fmla="*/ 6 h 225"/>
              <a:gd name="T4" fmla="*/ 279 w 391"/>
              <a:gd name="T5" fmla="*/ 11 h 225"/>
              <a:gd name="T6" fmla="*/ 279 w 391"/>
              <a:gd name="T7" fmla="*/ 34 h 225"/>
              <a:gd name="T8" fmla="*/ 9 w 391"/>
              <a:gd name="T9" fmla="*/ 34 h 225"/>
              <a:gd name="T10" fmla="*/ 0 w 391"/>
              <a:gd name="T11" fmla="*/ 44 h 225"/>
              <a:gd name="T12" fmla="*/ 0 w 391"/>
              <a:gd name="T13" fmla="*/ 181 h 225"/>
              <a:gd name="T14" fmla="*/ 9 w 391"/>
              <a:gd name="T15" fmla="*/ 191 h 225"/>
              <a:gd name="T16" fmla="*/ 279 w 391"/>
              <a:gd name="T17" fmla="*/ 191 h 225"/>
              <a:gd name="T18" fmla="*/ 279 w 391"/>
              <a:gd name="T19" fmla="*/ 214 h 225"/>
              <a:gd name="T20" fmla="*/ 290 w 391"/>
              <a:gd name="T21" fmla="*/ 218 h 225"/>
              <a:gd name="T22" fmla="*/ 385 w 391"/>
              <a:gd name="T23" fmla="*/ 124 h 225"/>
              <a:gd name="T24" fmla="*/ 385 w 391"/>
              <a:gd name="T25" fmla="*/ 10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225">
                <a:moveTo>
                  <a:pt x="385" y="101"/>
                </a:moveTo>
                <a:cubicBezTo>
                  <a:pt x="290" y="6"/>
                  <a:pt x="290" y="6"/>
                  <a:pt x="290" y="6"/>
                </a:cubicBezTo>
                <a:cubicBezTo>
                  <a:pt x="284" y="0"/>
                  <a:pt x="279" y="2"/>
                  <a:pt x="279" y="11"/>
                </a:cubicBezTo>
                <a:cubicBezTo>
                  <a:pt x="279" y="34"/>
                  <a:pt x="279" y="34"/>
                  <a:pt x="279" y="34"/>
                </a:cubicBezTo>
                <a:cubicBezTo>
                  <a:pt x="9" y="34"/>
                  <a:pt x="9" y="34"/>
                  <a:pt x="9" y="34"/>
                </a:cubicBezTo>
                <a:cubicBezTo>
                  <a:pt x="4" y="34"/>
                  <a:pt x="0" y="38"/>
                  <a:pt x="0" y="44"/>
                </a:cubicBezTo>
                <a:cubicBezTo>
                  <a:pt x="0" y="181"/>
                  <a:pt x="0" y="181"/>
                  <a:pt x="0" y="181"/>
                </a:cubicBezTo>
                <a:cubicBezTo>
                  <a:pt x="0" y="187"/>
                  <a:pt x="4" y="191"/>
                  <a:pt x="9" y="191"/>
                </a:cubicBezTo>
                <a:cubicBezTo>
                  <a:pt x="279" y="191"/>
                  <a:pt x="279" y="191"/>
                  <a:pt x="279" y="191"/>
                </a:cubicBezTo>
                <a:cubicBezTo>
                  <a:pt x="279" y="214"/>
                  <a:pt x="279" y="214"/>
                  <a:pt x="279" y="214"/>
                </a:cubicBezTo>
                <a:cubicBezTo>
                  <a:pt x="279" y="222"/>
                  <a:pt x="284" y="225"/>
                  <a:pt x="290" y="218"/>
                </a:cubicBezTo>
                <a:cubicBezTo>
                  <a:pt x="385" y="124"/>
                  <a:pt x="385" y="124"/>
                  <a:pt x="385" y="124"/>
                </a:cubicBezTo>
                <a:cubicBezTo>
                  <a:pt x="391" y="117"/>
                  <a:pt x="391" y="107"/>
                  <a:pt x="385" y="101"/>
                </a:cubicBezTo>
                <a:close/>
              </a:path>
            </a:pathLst>
          </a:custGeom>
          <a:solidFill>
            <a:srgbClr val="6077B6"/>
          </a:solidFill>
          <a:ln w="25400">
            <a:solidFill>
              <a:schemeClr val="tx1">
                <a:lumMod val="65000"/>
                <a:lumOff val="35000"/>
              </a:schemeClr>
            </a:solidFill>
          </a:ln>
        </p:spPr>
        <p:txBody>
          <a:bodyPr vert="horz" wrap="square" lIns="91440" tIns="45720" rIns="91440" bIns="45720" numCol="1" anchor="t" anchorCtr="0" compatLnSpc="1"/>
          <a:lstStyle/>
          <a:p>
            <a:endParaRPr lang="zh-CN" altLang="en-US" dirty="0">
              <a:solidFill>
                <a:prstClr val="black"/>
              </a:solidFill>
            </a:endParaRPr>
          </a:p>
        </p:txBody>
      </p:sp>
      <p:sp>
        <p:nvSpPr>
          <p:cNvPr id="42" name="Rectangle 80"/>
          <p:cNvSpPr>
            <a:spLocks noChangeArrowheads="1"/>
          </p:cNvSpPr>
          <p:nvPr/>
        </p:nvSpPr>
        <p:spPr bwMode="auto">
          <a:xfrm>
            <a:off x="6189487" y="3133396"/>
            <a:ext cx="3430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dirty="0">
                <a:solidFill>
                  <a:srgbClr val="FFFFFF"/>
                </a:solidFill>
                <a:latin typeface="Myriad Pro" panose="020B0503030403020204" pitchFamily="34" charset="0"/>
              </a:rPr>
              <a:t>0</a:t>
            </a:r>
            <a:r>
              <a:rPr lang="en-US" altLang="zh-CN" sz="2600" dirty="0">
                <a:solidFill>
                  <a:srgbClr val="FFFFFF"/>
                </a:solidFill>
                <a:latin typeface="Myriad Pro" panose="020B0503030403020204" pitchFamily="34" charset="0"/>
              </a:rPr>
              <a:t>3</a:t>
            </a:r>
            <a:endParaRPr lang="zh-CN" altLang="zh-CN" dirty="0">
              <a:solidFill>
                <a:prstClr val="black"/>
              </a:solidFill>
            </a:endParaRPr>
          </a:p>
        </p:txBody>
      </p:sp>
      <p:sp>
        <p:nvSpPr>
          <p:cNvPr id="43" name="矩形 42"/>
          <p:cNvSpPr/>
          <p:nvPr/>
        </p:nvSpPr>
        <p:spPr>
          <a:xfrm>
            <a:off x="6667376" y="3166078"/>
            <a:ext cx="1525648" cy="625171"/>
          </a:xfrm>
          <a:prstGeom prst="rect">
            <a:avLst/>
          </a:prstGeom>
        </p:spPr>
        <p:txBody>
          <a:bodyPr wrap="square">
            <a:spAutoFit/>
          </a:bodyPr>
          <a:lstStyle/>
          <a:p>
            <a:pPr>
              <a:lnSpc>
                <a:spcPct val="130000"/>
              </a:lnSpc>
            </a:pPr>
            <a:r>
              <a:rPr lang="zh-CN" altLang="en-US" sz="1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提醒解决生活中人们的繁琐小事</a:t>
            </a:r>
            <a:endParaRPr lang="en-US" altLang="zh-CN" sz="1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07683" y="412784"/>
            <a:ext cx="3068469" cy="584775"/>
          </a:xfrm>
          <a:prstGeom prst="rect">
            <a:avLst/>
          </a:prstGeom>
          <a:noFill/>
          <a:effectLst/>
        </p:spPr>
        <p:txBody>
          <a:bodyPr wrap="none" rtlCol="0">
            <a:spAutoFit/>
          </a:bodyPr>
          <a:lstStyle/>
          <a:p>
            <a:r>
              <a:rPr lang="zh-CN" altLang="en-US" sz="3200" b="1" dirty="0">
                <a:solidFill>
                  <a:schemeClr val="tx1">
                    <a:lumMod val="65000"/>
                    <a:lumOff val="35000"/>
                  </a:schemeClr>
                </a:solidFill>
                <a:latin typeface="幼圆" panose="02010509060101010101" pitchFamily="49" charset="-122"/>
                <a:ea typeface="幼圆" panose="02010509060101010101" pitchFamily="49" charset="-122"/>
              </a:rPr>
              <a:t>设计理念与功能</a:t>
            </a:r>
          </a:p>
        </p:txBody>
      </p:sp>
      <p:pic>
        <p:nvPicPr>
          <p:cNvPr id="14" name="图片 13"/>
          <p:cNvPicPr>
            <a:picLocks noChangeAspect="1"/>
          </p:cNvPicPr>
          <p:nvPr/>
        </p:nvPicPr>
        <p:blipFill>
          <a:blip r:embed="rId2" cstate="print"/>
          <a:stretch>
            <a:fillRect/>
          </a:stretch>
        </p:blipFill>
        <p:spPr>
          <a:xfrm>
            <a:off x="371021" y="244307"/>
            <a:ext cx="807673" cy="918063"/>
          </a:xfrm>
          <a:prstGeom prst="rect">
            <a:avLst/>
          </a:prstGeom>
        </p:spPr>
      </p:pic>
      <p:sp>
        <p:nvSpPr>
          <p:cNvPr id="15" name="Rounded Rectangle 30"/>
          <p:cNvSpPr/>
          <p:nvPr/>
        </p:nvSpPr>
        <p:spPr>
          <a:xfrm>
            <a:off x="622572" y="2206415"/>
            <a:ext cx="10946856" cy="3848900"/>
          </a:xfrm>
          <a:prstGeom prst="roundRect">
            <a:avLst>
              <a:gd name="adj" fmla="val 5228"/>
            </a:avLst>
          </a:prstGeom>
          <a:noFill/>
          <a:ln w="28575">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135" dirty="0">
              <a:solidFill>
                <a:srgbClr val="237DB9"/>
              </a:solidFill>
              <a:latin typeface="Agency FB" panose="020B0503020202020204" pitchFamily="34" charset="0"/>
            </a:endParaRPr>
          </a:p>
        </p:txBody>
      </p:sp>
      <p:cxnSp>
        <p:nvCxnSpPr>
          <p:cNvPr id="16" name="Straight Connector 33"/>
          <p:cNvCxnSpPr/>
          <p:nvPr/>
        </p:nvCxnSpPr>
        <p:spPr>
          <a:xfrm rot="16200000">
            <a:off x="3021121" y="3348476"/>
            <a:ext cx="786315"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44"/>
          <p:cNvCxnSpPr/>
          <p:nvPr/>
        </p:nvCxnSpPr>
        <p:spPr>
          <a:xfrm rot="16200000">
            <a:off x="5710231" y="3348474"/>
            <a:ext cx="786315"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45"/>
          <p:cNvCxnSpPr/>
          <p:nvPr/>
        </p:nvCxnSpPr>
        <p:spPr>
          <a:xfrm rot="16200000">
            <a:off x="8385813" y="3348476"/>
            <a:ext cx="786315"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220615" y="3091755"/>
            <a:ext cx="2222083" cy="1415772"/>
          </a:xfrm>
          <a:prstGeom prst="rect">
            <a:avLst/>
          </a:prstGeom>
          <a:noFill/>
          <a:effectLst/>
        </p:spPr>
        <p:txBody>
          <a:bodyPr wrap="none" rtlCol="0">
            <a:spAutoFit/>
          </a:bodyPr>
          <a:lstStyle/>
          <a:p>
            <a:r>
              <a:rPr lang="en-US" altLang="zh-CN" dirty="0">
                <a:solidFill>
                  <a:srgbClr val="004C80"/>
                </a:solidFill>
                <a:latin typeface="微软雅黑" panose="020B0503020204020204" pitchFamily="34" charset="-122"/>
                <a:ea typeface="微软雅黑" panose="020B0503020204020204" pitchFamily="34" charset="-122"/>
              </a:rPr>
              <a:t>3.</a:t>
            </a:r>
            <a:r>
              <a:rPr lang="zh-CN" altLang="en-US" dirty="0">
                <a:solidFill>
                  <a:srgbClr val="004C80"/>
                </a:solidFill>
                <a:latin typeface="微软雅黑" panose="020B0503020204020204" pitchFamily="34" charset="-122"/>
                <a:ea typeface="微软雅黑" panose="020B0503020204020204" pitchFamily="34" charset="-122"/>
              </a:rPr>
              <a:t>在距离预定时间前</a:t>
            </a:r>
            <a:endParaRPr lang="en-US" altLang="zh-CN" dirty="0">
              <a:solidFill>
                <a:srgbClr val="004C80"/>
              </a:solidFill>
              <a:latin typeface="微软雅黑" panose="020B0503020204020204" pitchFamily="34" charset="-122"/>
              <a:ea typeface="微软雅黑" panose="020B0503020204020204" pitchFamily="34" charset="-122"/>
            </a:endParaRPr>
          </a:p>
          <a:p>
            <a:r>
              <a:rPr lang="en-US" altLang="zh-CN" dirty="0">
                <a:solidFill>
                  <a:srgbClr val="004C80"/>
                </a:solidFill>
                <a:latin typeface="微软雅黑" panose="020B0503020204020204" pitchFamily="34" charset="-122"/>
                <a:ea typeface="微软雅黑" panose="020B0503020204020204" pitchFamily="34" charset="-122"/>
              </a:rPr>
              <a:t>15</a:t>
            </a:r>
            <a:r>
              <a:rPr lang="zh-CN" altLang="en-US" dirty="0">
                <a:solidFill>
                  <a:srgbClr val="004C80"/>
                </a:solidFill>
                <a:latin typeface="微软雅黑" panose="020B0503020204020204" pitchFamily="34" charset="-122"/>
                <a:ea typeface="微软雅黑" panose="020B0503020204020204" pitchFamily="34" charset="-122"/>
              </a:rPr>
              <a:t>分钟会提示用户</a:t>
            </a:r>
            <a:endParaRPr lang="en-US" altLang="zh-CN" dirty="0">
              <a:solidFill>
                <a:srgbClr val="004C80"/>
              </a:solidFill>
              <a:latin typeface="微软雅黑" panose="020B0503020204020204" pitchFamily="34" charset="-122"/>
              <a:ea typeface="微软雅黑" panose="020B0503020204020204" pitchFamily="34" charset="-122"/>
            </a:endParaRPr>
          </a:p>
          <a:p>
            <a:r>
              <a:rPr lang="zh-CN" altLang="en-US" dirty="0">
                <a:solidFill>
                  <a:srgbClr val="004C80"/>
                </a:solidFill>
                <a:latin typeface="微软雅黑" panose="020B0503020204020204" pitchFamily="34" charset="-122"/>
                <a:ea typeface="微软雅黑" panose="020B0503020204020204" pitchFamily="34" charset="-122"/>
              </a:rPr>
              <a:t>是否取消时间提醒</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895095" y="3072820"/>
            <a:ext cx="1991251" cy="1138773"/>
          </a:xfrm>
          <a:prstGeom prst="rect">
            <a:avLst/>
          </a:prstGeom>
          <a:noFill/>
          <a:effectLst/>
        </p:spPr>
        <p:txBody>
          <a:bodyPr wrap="none" rtlCol="0">
            <a:spAutoFit/>
          </a:bodyPr>
          <a:lstStyle/>
          <a:p>
            <a:r>
              <a:rPr lang="en-US" altLang="zh-CN" dirty="0">
                <a:solidFill>
                  <a:srgbClr val="004C80"/>
                </a:solidFill>
                <a:latin typeface="微软雅黑" panose="020B0503020204020204" pitchFamily="34" charset="-122"/>
                <a:ea typeface="微软雅黑" panose="020B0503020204020204" pitchFamily="34" charset="-122"/>
              </a:rPr>
              <a:t>4.</a:t>
            </a:r>
            <a:r>
              <a:rPr lang="zh-CN" altLang="en-US" dirty="0">
                <a:solidFill>
                  <a:srgbClr val="004C80"/>
                </a:solidFill>
                <a:latin typeface="微软雅黑" panose="020B0503020204020204" pitchFamily="34" charset="-122"/>
                <a:ea typeface="微软雅黑" panose="020B0503020204020204" pitchFamily="34" charset="-122"/>
              </a:rPr>
              <a:t>在预定的时间到</a:t>
            </a:r>
            <a:endParaRPr lang="en-US" altLang="zh-CN" dirty="0">
              <a:solidFill>
                <a:srgbClr val="004C80"/>
              </a:solidFill>
              <a:latin typeface="微软雅黑" panose="020B0503020204020204" pitchFamily="34" charset="-122"/>
              <a:ea typeface="微软雅黑" panose="020B0503020204020204" pitchFamily="34" charset="-122"/>
            </a:endParaRPr>
          </a:p>
          <a:p>
            <a:r>
              <a:rPr lang="zh-CN" altLang="en-US" dirty="0">
                <a:solidFill>
                  <a:srgbClr val="004C80"/>
                </a:solidFill>
                <a:latin typeface="微软雅黑" panose="020B0503020204020204" pitchFamily="34" charset="-122"/>
                <a:ea typeface="微软雅黑" panose="020B0503020204020204" pitchFamily="34" charset="-122"/>
              </a:rPr>
              <a:t>弹出提醒</a:t>
            </a:r>
            <a:endParaRPr lang="en-US" altLang="zh-CN" dirty="0">
              <a:solidFill>
                <a:srgbClr val="004C80"/>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34817" y="3067235"/>
            <a:ext cx="2492990" cy="2123658"/>
          </a:xfrm>
          <a:prstGeom prst="rect">
            <a:avLst/>
          </a:prstGeom>
          <a:noFill/>
          <a:effectLst/>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使用者通过软件录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入预定事件同时设置</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453304" y="3110690"/>
            <a:ext cx="2752677" cy="369332"/>
          </a:xfrm>
          <a:prstGeom prst="rect">
            <a:avLst/>
          </a:prstGeom>
          <a:noFill/>
          <a:effectLst/>
        </p:spPr>
        <p:txBody>
          <a:bodyPr wrap="none" rtlCol="0">
            <a:spAutoFit/>
          </a:bodyPr>
          <a:lstStyle/>
          <a:p>
            <a:r>
              <a:rPr lang="en-US" altLang="zh-CN" dirty="0">
                <a:solidFill>
                  <a:srgbClr val="004C80"/>
                </a:solidFill>
                <a:latin typeface="微软雅黑" panose="020B0503020204020204" pitchFamily="34" charset="-122"/>
                <a:ea typeface="微软雅黑" panose="020B0503020204020204" pitchFamily="34" charset="-122"/>
              </a:rPr>
              <a:t>2.</a:t>
            </a:r>
            <a:r>
              <a:rPr lang="zh-CN" altLang="en-US" dirty="0">
                <a:solidFill>
                  <a:srgbClr val="004C80"/>
                </a:solidFill>
                <a:latin typeface="微软雅黑" panose="020B0503020204020204" pitchFamily="34" charset="-122"/>
                <a:ea typeface="微软雅黑" panose="020B0503020204020204" pitchFamily="34" charset="-122"/>
              </a:rPr>
              <a:t>软件自动设置时间提醒 </a:t>
            </a: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1200"/>
                                        <p:tgtEl>
                                          <p:spTgt spid="15"/>
                                        </p:tgtEl>
                                      </p:cBhvr>
                                    </p:animEffect>
                                  </p:childTnLst>
                                </p:cTn>
                              </p:par>
                              <p:par>
                                <p:cTn id="8" presetID="2" presetClass="entr" presetSubtype="4" accel="50000" decel="5000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additive="base">
                                        <p:cTn id="10" dur="1000" fill="hold"/>
                                        <p:tgtEl>
                                          <p:spTgt spid="29"/>
                                        </p:tgtEl>
                                        <p:attrNameLst>
                                          <p:attrName>ppt_x</p:attrName>
                                        </p:attrNameLst>
                                      </p:cBhvr>
                                      <p:tavLst>
                                        <p:tav tm="0">
                                          <p:val>
                                            <p:strVal val="#ppt_x"/>
                                          </p:val>
                                        </p:tav>
                                        <p:tav tm="100000">
                                          <p:val>
                                            <p:strVal val="#ppt_x"/>
                                          </p:val>
                                        </p:tav>
                                      </p:tavLst>
                                    </p:anim>
                                    <p:anim calcmode="lin" valueType="num">
                                      <p:cBhvr additive="base">
                                        <p:cTn id="11" dur="1000" fill="hold"/>
                                        <p:tgtEl>
                                          <p:spTgt spid="29"/>
                                        </p:tgtEl>
                                        <p:attrNameLst>
                                          <p:attrName>ppt_y</p:attrName>
                                        </p:attrNameLst>
                                      </p:cBhvr>
                                      <p:tavLst>
                                        <p:tav tm="0">
                                          <p:val>
                                            <p:strVal val="1+#ppt_h/2"/>
                                          </p:val>
                                        </p:tav>
                                        <p:tav tm="100000">
                                          <p:val>
                                            <p:strVal val="#ppt_y"/>
                                          </p:val>
                                        </p:tav>
                                      </p:tavLst>
                                    </p:anim>
                                  </p:childTnLst>
                                </p:cTn>
                              </p:par>
                            </p:childTnLst>
                          </p:cTn>
                        </p:par>
                        <p:par>
                          <p:cTn id="12" fill="hold">
                            <p:stCondLst>
                              <p:cond delay="1200"/>
                            </p:stCondLst>
                            <p:childTnLst>
                              <p:par>
                                <p:cTn id="13" presetID="22" presetClass="entr" presetSubtype="4"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 presetClass="entr" presetSubtype="4" accel="50000" decel="5000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1000" fill="hold"/>
                                        <p:tgtEl>
                                          <p:spTgt spid="30"/>
                                        </p:tgtEl>
                                        <p:attrNameLst>
                                          <p:attrName>ppt_x</p:attrName>
                                        </p:attrNameLst>
                                      </p:cBhvr>
                                      <p:tavLst>
                                        <p:tav tm="0">
                                          <p:val>
                                            <p:strVal val="#ppt_x"/>
                                          </p:val>
                                        </p:tav>
                                        <p:tav tm="100000">
                                          <p:val>
                                            <p:strVal val="#ppt_x"/>
                                          </p:val>
                                        </p:tav>
                                      </p:tavLst>
                                    </p:anim>
                                    <p:anim calcmode="lin" valueType="num">
                                      <p:cBhvr additive="base">
                                        <p:cTn id="19" dur="1000" fill="hold"/>
                                        <p:tgtEl>
                                          <p:spTgt spid="30"/>
                                        </p:tgtEl>
                                        <p:attrNameLst>
                                          <p:attrName>ppt_y</p:attrName>
                                        </p:attrNameLst>
                                      </p:cBhvr>
                                      <p:tavLst>
                                        <p:tav tm="0">
                                          <p:val>
                                            <p:strVal val="1+#ppt_h/2"/>
                                          </p:val>
                                        </p:tav>
                                        <p:tav tm="100000">
                                          <p:val>
                                            <p:strVal val="#ppt_y"/>
                                          </p:val>
                                        </p:tav>
                                      </p:tavLst>
                                    </p:anim>
                                  </p:childTnLst>
                                </p:cTn>
                              </p:par>
                            </p:childTnLst>
                          </p:cTn>
                        </p:par>
                        <p:par>
                          <p:cTn id="20" fill="hold">
                            <p:stCondLst>
                              <p:cond delay="2200"/>
                            </p:stCondLst>
                            <p:childTnLst>
                              <p:par>
                                <p:cTn id="21" presetID="22" presetClass="entr" presetSubtype="4"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par>
                                <p:cTn id="24" presetID="2" presetClass="entr" presetSubtype="4" accel="50000" decel="5000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1000" fill="hold"/>
                                        <p:tgtEl>
                                          <p:spTgt spid="27"/>
                                        </p:tgtEl>
                                        <p:attrNameLst>
                                          <p:attrName>ppt_x</p:attrName>
                                        </p:attrNameLst>
                                      </p:cBhvr>
                                      <p:tavLst>
                                        <p:tav tm="0">
                                          <p:val>
                                            <p:strVal val="#ppt_x"/>
                                          </p:val>
                                        </p:tav>
                                        <p:tav tm="100000">
                                          <p:val>
                                            <p:strVal val="#ppt_x"/>
                                          </p:val>
                                        </p:tav>
                                      </p:tavLst>
                                    </p:anim>
                                    <p:anim calcmode="lin" valueType="num">
                                      <p:cBhvr additive="base">
                                        <p:cTn id="27" dur="1000" fill="hold"/>
                                        <p:tgtEl>
                                          <p:spTgt spid="27"/>
                                        </p:tgtEl>
                                        <p:attrNameLst>
                                          <p:attrName>ppt_y</p:attrName>
                                        </p:attrNameLst>
                                      </p:cBhvr>
                                      <p:tavLst>
                                        <p:tav tm="0">
                                          <p:val>
                                            <p:strVal val="1+#ppt_h/2"/>
                                          </p:val>
                                        </p:tav>
                                        <p:tav tm="100000">
                                          <p:val>
                                            <p:strVal val="#ppt_y"/>
                                          </p:val>
                                        </p:tav>
                                      </p:tavLst>
                                    </p:anim>
                                  </p:childTnLst>
                                </p:cTn>
                              </p:par>
                            </p:childTnLst>
                          </p:cTn>
                        </p:par>
                        <p:par>
                          <p:cTn id="28" fill="hold">
                            <p:stCondLst>
                              <p:cond delay="3200"/>
                            </p:stCondLst>
                            <p:childTnLst>
                              <p:par>
                                <p:cTn id="29" presetID="2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par>
                                <p:cTn id="32" presetID="2" presetClass="entr" presetSubtype="4" accel="50000" decel="5000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1000" fill="hold"/>
                                        <p:tgtEl>
                                          <p:spTgt spid="28"/>
                                        </p:tgtEl>
                                        <p:attrNameLst>
                                          <p:attrName>ppt_x</p:attrName>
                                        </p:attrNameLst>
                                      </p:cBhvr>
                                      <p:tavLst>
                                        <p:tav tm="0">
                                          <p:val>
                                            <p:strVal val="#ppt_x"/>
                                          </p:val>
                                        </p:tav>
                                        <p:tav tm="100000">
                                          <p:val>
                                            <p:strVal val="#ppt_x"/>
                                          </p:val>
                                        </p:tav>
                                      </p:tavLst>
                                    </p:anim>
                                    <p:anim calcmode="lin" valueType="num">
                                      <p:cBhvr additive="base">
                                        <p:cTn id="35"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p:bldP spid="28"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descr="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
          <p:cNvSpPr txBox="1"/>
          <p:nvPr/>
        </p:nvSpPr>
        <p:spPr>
          <a:xfrm>
            <a:off x="4002806" y="4657355"/>
            <a:ext cx="4145687" cy="769441"/>
          </a:xfrm>
          <a:prstGeom prst="rect">
            <a:avLst/>
          </a:prstGeom>
          <a:noFill/>
        </p:spPr>
        <p:txBody>
          <a:bodyPr wrap="none" rtlCol="0">
            <a:spAutoFit/>
          </a:bodyPr>
          <a:lstStyle/>
          <a:p>
            <a:pPr algn="ctr"/>
            <a:r>
              <a:rPr lang="zh-CN" altLang="en-US" sz="4400" b="1" dirty="0">
                <a:solidFill>
                  <a:schemeClr val="tx1">
                    <a:lumMod val="65000"/>
                    <a:lumOff val="35000"/>
                  </a:schemeClr>
                </a:solidFill>
                <a:latin typeface="幼圆" panose="02010509060101010101" pitchFamily="49" charset="-122"/>
                <a:ea typeface="幼圆" panose="02010509060101010101" pitchFamily="49" charset="-122"/>
              </a:rPr>
              <a:t>研究思路与方法</a:t>
            </a:r>
          </a:p>
        </p:txBody>
      </p:sp>
      <p:sp>
        <p:nvSpPr>
          <p:cNvPr id="16" name="文本框 15" descr="e7d195523061f1c0deeec63e560781cfd59afb0ea006f2a87ABB68BF51EA6619813959095094C18C62A12F549504892A4AAA8C1554C6663626E05CA27F281A14E6983772AFC3FB97135759321DEA3D700FBFCB88CE02D2F8D0E36D1C12CEC339800CD4DFFB6A88C6F399105BB0BB4C56797AA2D0ADDCC9ADBAF35D64C719459262DC8CD676B1536B"/>
          <p:cNvSpPr txBox="1"/>
          <p:nvPr/>
        </p:nvSpPr>
        <p:spPr>
          <a:xfrm>
            <a:off x="2668877" y="5821785"/>
            <a:ext cx="6813544" cy="461665"/>
          </a:xfrm>
          <a:prstGeom prst="rect">
            <a:avLst/>
          </a:prstGeom>
          <a:noFill/>
        </p:spPr>
        <p:txBody>
          <a:bodyPr wrap="square" rtlCol="0">
            <a:spAutoFit/>
          </a:bodyPr>
          <a:lstStyle/>
          <a:p>
            <a:pPr algn="ctr"/>
            <a:r>
              <a:rPr lang="en-US" altLang="zh-CN" sz="1200" dirty="0">
                <a:solidFill>
                  <a:srgbClr val="3B3B3B"/>
                </a:solidFill>
              </a:rPr>
              <a:t>Summary of the work of the minimalist Nordic wind work of the minimalist Nordic wind Summary of the work of the minimalist Nordic wind Summary of the work of the minimalist</a:t>
            </a:r>
            <a:endParaRPr lang="zh-CN" altLang="en-US" sz="1200" dirty="0">
              <a:solidFill>
                <a:srgbClr val="3B3B3B"/>
              </a:solidFill>
            </a:endParaRPr>
          </a:p>
        </p:txBody>
      </p:sp>
      <p:cxnSp>
        <p:nvCxnSpPr>
          <p:cNvPr id="17" name="直接连接符 16"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107615" y="5350305"/>
            <a:ext cx="0" cy="540000"/>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cstate="print"/>
          <a:stretch>
            <a:fillRect/>
          </a:stretch>
        </p:blipFill>
        <p:spPr>
          <a:xfrm>
            <a:off x="4951809" y="1281797"/>
            <a:ext cx="2603642" cy="2959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3"/>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07683" y="412784"/>
            <a:ext cx="2656496" cy="584775"/>
          </a:xfrm>
          <a:prstGeom prst="rect">
            <a:avLst/>
          </a:prstGeom>
          <a:noFill/>
          <a:effectLst/>
        </p:spPr>
        <p:txBody>
          <a:bodyPr wrap="none" rtlCol="0">
            <a:spAutoFit/>
          </a:bodyPr>
          <a:lstStyle/>
          <a:p>
            <a:r>
              <a:rPr lang="zh-CN" altLang="en-US" sz="3200" b="1" dirty="0">
                <a:solidFill>
                  <a:schemeClr val="tx1">
                    <a:lumMod val="65000"/>
                    <a:lumOff val="35000"/>
                  </a:schemeClr>
                </a:solidFill>
                <a:latin typeface="幼圆" panose="02010509060101010101" pitchFamily="49" charset="-122"/>
                <a:ea typeface="幼圆" panose="02010509060101010101" pitchFamily="49" charset="-122"/>
              </a:rPr>
              <a:t>项目具体报告</a:t>
            </a:r>
          </a:p>
        </p:txBody>
      </p:sp>
      <p:pic>
        <p:nvPicPr>
          <p:cNvPr id="9" name="图片 8"/>
          <p:cNvPicPr>
            <a:picLocks noChangeAspect="1"/>
          </p:cNvPicPr>
          <p:nvPr/>
        </p:nvPicPr>
        <p:blipFill>
          <a:blip r:embed="rId2" cstate="print"/>
          <a:stretch>
            <a:fillRect/>
          </a:stretch>
        </p:blipFill>
        <p:spPr>
          <a:xfrm>
            <a:off x="480513" y="228442"/>
            <a:ext cx="581785" cy="953458"/>
          </a:xfrm>
          <a:prstGeom prst="rect">
            <a:avLst/>
          </a:prstGeom>
        </p:spPr>
      </p:pic>
      <p:sp>
        <p:nvSpPr>
          <p:cNvPr id="15" name="Freeform 5"/>
          <p:cNvSpPr/>
          <p:nvPr/>
        </p:nvSpPr>
        <p:spPr bwMode="auto">
          <a:xfrm>
            <a:off x="4389636" y="3888404"/>
            <a:ext cx="3348643" cy="2049816"/>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rgbClr val="6BF4CD"/>
          </a:solidFill>
          <a:ln w="25400">
            <a:solidFill>
              <a:schemeClr val="tx1">
                <a:lumMod val="65000"/>
                <a:lumOff val="35000"/>
              </a:schemeClr>
            </a:solidFill>
          </a:ln>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5"/>
          <p:cNvSpPr/>
          <p:nvPr/>
        </p:nvSpPr>
        <p:spPr bwMode="auto">
          <a:xfrm>
            <a:off x="4389636" y="3394304"/>
            <a:ext cx="3348643" cy="2049816"/>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rgbClr val="6077B6"/>
          </a:solidFill>
          <a:ln w="25400">
            <a:solidFill>
              <a:schemeClr val="tx1">
                <a:lumMod val="65000"/>
                <a:lumOff val="35000"/>
              </a:schemeClr>
            </a:solidFill>
          </a:ln>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
          <p:cNvSpPr/>
          <p:nvPr/>
        </p:nvSpPr>
        <p:spPr bwMode="auto">
          <a:xfrm>
            <a:off x="4389636" y="2905323"/>
            <a:ext cx="3348643" cy="2049816"/>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rgbClr val="FDC873"/>
          </a:solidFill>
          <a:ln w="25400">
            <a:solidFill>
              <a:schemeClr val="tx1">
                <a:lumMod val="65000"/>
                <a:lumOff val="35000"/>
              </a:schemeClr>
            </a:solidFill>
          </a:ln>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
          <p:cNvSpPr/>
          <p:nvPr/>
        </p:nvSpPr>
        <p:spPr bwMode="auto">
          <a:xfrm>
            <a:off x="4389636" y="2326740"/>
            <a:ext cx="3348643" cy="2049816"/>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rgbClr val="FF5855"/>
          </a:solidFill>
          <a:ln w="25400">
            <a:solidFill>
              <a:schemeClr val="tx1">
                <a:lumMod val="65000"/>
                <a:lumOff val="35000"/>
              </a:schemeClr>
            </a:solidFill>
          </a:ln>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12"/>
          <p:cNvSpPr/>
          <p:nvPr/>
        </p:nvSpPr>
        <p:spPr>
          <a:xfrm>
            <a:off x="8247575" y="2697925"/>
            <a:ext cx="866436" cy="837370"/>
          </a:xfrm>
          <a:prstGeom prst="roundRect">
            <a:avLst/>
          </a:prstGeom>
          <a:solidFill>
            <a:srgbClr val="FDC873"/>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1" name="Group 18"/>
          <p:cNvGrpSpPr/>
          <p:nvPr/>
        </p:nvGrpSpPr>
        <p:grpSpPr>
          <a:xfrm>
            <a:off x="8383302" y="2822874"/>
            <a:ext cx="594978" cy="590906"/>
            <a:chOff x="1979613" y="3067051"/>
            <a:chExt cx="231775" cy="230188"/>
          </a:xfrm>
          <a:solidFill>
            <a:schemeClr val="bg1"/>
          </a:solidFill>
        </p:grpSpPr>
        <p:sp>
          <p:nvSpPr>
            <p:cNvPr id="22"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Rounded Rectangle 13"/>
          <p:cNvSpPr/>
          <p:nvPr/>
        </p:nvSpPr>
        <p:spPr>
          <a:xfrm>
            <a:off x="8243497" y="4709101"/>
            <a:ext cx="866436" cy="837370"/>
          </a:xfrm>
          <a:prstGeom prst="roundRect">
            <a:avLst/>
          </a:prstGeom>
          <a:solidFill>
            <a:srgbClr val="6077B6"/>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2"/>
          <p:cNvGrpSpPr/>
          <p:nvPr/>
        </p:nvGrpSpPr>
        <p:grpSpPr>
          <a:xfrm>
            <a:off x="8447396" y="4924274"/>
            <a:ext cx="490451" cy="472420"/>
            <a:chOff x="4628836" y="1549401"/>
            <a:chExt cx="215900" cy="207963"/>
          </a:xfrm>
          <a:solidFill>
            <a:schemeClr val="bg1"/>
          </a:solidFill>
        </p:grpSpPr>
        <p:sp>
          <p:nvSpPr>
            <p:cNvPr id="28" name="Freeform 6"/>
            <p:cNvSpPr>
              <a:spLocks noEditPoints="1"/>
            </p:cNvSpPr>
            <p:nvPr/>
          </p:nvSpPr>
          <p:spPr bwMode="auto">
            <a:xfrm>
              <a:off x="4628836"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ounded Rectangle 17"/>
          <p:cNvSpPr/>
          <p:nvPr/>
        </p:nvSpPr>
        <p:spPr>
          <a:xfrm>
            <a:off x="3065603" y="4709101"/>
            <a:ext cx="866436" cy="837370"/>
          </a:xfrm>
          <a:prstGeom prst="roundRect">
            <a:avLst/>
          </a:prstGeom>
          <a:solidFill>
            <a:srgbClr val="6BF4C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a:spLocks noEditPoints="1"/>
          </p:cNvSpPr>
          <p:nvPr/>
        </p:nvSpPr>
        <p:spPr bwMode="auto">
          <a:xfrm>
            <a:off x="3274050" y="4824919"/>
            <a:ext cx="426354" cy="571775"/>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ounded Rectangle 16"/>
          <p:cNvSpPr/>
          <p:nvPr/>
        </p:nvSpPr>
        <p:spPr>
          <a:xfrm>
            <a:off x="3065603" y="2693527"/>
            <a:ext cx="866436" cy="837370"/>
          </a:xfrm>
          <a:prstGeom prst="roundRect">
            <a:avLst/>
          </a:prstGeom>
          <a:solidFill>
            <a:srgbClr val="FF5855"/>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6"/>
          <p:cNvGrpSpPr/>
          <p:nvPr/>
        </p:nvGrpSpPr>
        <p:grpSpPr>
          <a:xfrm>
            <a:off x="3297237" y="2880412"/>
            <a:ext cx="403168" cy="467036"/>
            <a:chOff x="3581400" y="3905251"/>
            <a:chExt cx="160338" cy="185738"/>
          </a:xfrm>
          <a:solidFill>
            <a:schemeClr val="bg1"/>
          </a:solidFill>
        </p:grpSpPr>
        <p:sp>
          <p:nvSpPr>
            <p:cNvPr id="36"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874" tIns="52937" rIns="105874" bIns="52937" numCol="1" anchor="t" anchorCtr="0" compatLnSpc="1"/>
            <a:lstStyle/>
            <a:p>
              <a:pPr algn="just">
                <a:lnSpc>
                  <a:spcPct val="120000"/>
                </a:lnSpc>
              </a:pPr>
              <a:endParaRPr lang="en-US" sz="66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0" name="文本框 39"/>
          <p:cNvSpPr txBox="1"/>
          <p:nvPr/>
        </p:nvSpPr>
        <p:spPr>
          <a:xfrm>
            <a:off x="392214" y="2693527"/>
            <a:ext cx="2646878" cy="1569660"/>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主要编程语言</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由于目前编程水平的限制，小组选择</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java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语言作为编程语言</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40101" y="4709101"/>
            <a:ext cx="1723549" cy="1261884"/>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软件结构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时间校准器，</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声音提示系统，</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界面背景图更换系统。</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9460684" y="2716503"/>
            <a:ext cx="1535998" cy="1384995"/>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项目许可证</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MIT License</a:t>
            </a: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454135" y="4709101"/>
            <a:ext cx="1723549"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软件页面设计</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见</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p15</a:t>
            </a: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85738" y="412784"/>
            <a:ext cx="2950488" cy="369332"/>
          </a:xfrm>
          <a:prstGeom prst="rect">
            <a:avLst/>
          </a:prstGeom>
          <a:noFill/>
          <a:effectLst/>
        </p:spPr>
        <p:txBody>
          <a:bodyPr wrap="none" rtlCol="0">
            <a:spAutoFit/>
          </a:bodyPr>
          <a:lstStyle/>
          <a:p>
            <a:r>
              <a:rPr lang="zh-CN" altLang="en-US" sz="1800" dirty="0">
                <a:solidFill>
                  <a:srgbClr val="24292F"/>
                </a:solidFill>
                <a:effectLst/>
                <a:uFill>
                  <a:solidFill>
                    <a:srgbClr val="000000"/>
                  </a:solidFill>
                </a:uFill>
                <a:latin typeface="Arial Unicode MS"/>
                <a:ea typeface="Consolas" panose="020B0609020204030204" pitchFamily="49" charset="0"/>
                <a:cs typeface="Consolas" panose="020B0609020204030204" pitchFamily="49" charset="0"/>
              </a:rPr>
              <a:t>选择</a:t>
            </a:r>
            <a:r>
              <a:rPr lang="zh-TW" altLang="zh-CN" sz="1800" dirty="0">
                <a:solidFill>
                  <a:srgbClr val="24292F"/>
                </a:solidFill>
                <a:effectLst/>
                <a:uFill>
                  <a:solidFill>
                    <a:srgbClr val="000000"/>
                  </a:solidFill>
                </a:uFill>
                <a:latin typeface="Arial Unicode MS"/>
                <a:ea typeface="Consolas" panose="020B0609020204030204" pitchFamily="49" charset="0"/>
                <a:cs typeface="Consolas" panose="020B0609020204030204" pitchFamily="49" charset="0"/>
              </a:rPr>
              <a:t>MIT License</a:t>
            </a:r>
            <a:r>
              <a:rPr lang="zh-CN" altLang="en-US" sz="1800" dirty="0">
                <a:solidFill>
                  <a:srgbClr val="24292F"/>
                </a:solidFill>
                <a:effectLst/>
                <a:uFill>
                  <a:solidFill>
                    <a:srgbClr val="000000"/>
                  </a:solidFill>
                </a:uFill>
                <a:latin typeface="Arial Unicode MS"/>
                <a:ea typeface="Consolas" panose="020B0609020204030204" pitchFamily="49" charset="0"/>
                <a:cs typeface="Consolas" panose="020B0609020204030204" pitchFamily="49" charset="0"/>
              </a:rPr>
              <a:t>的</a:t>
            </a:r>
            <a:r>
              <a:rPr lang="en-US" altLang="zh-CN" sz="1800" dirty="0">
                <a:solidFill>
                  <a:srgbClr val="24292F"/>
                </a:solidFill>
                <a:effectLst/>
                <a:uFill>
                  <a:solidFill>
                    <a:srgbClr val="000000"/>
                  </a:solidFill>
                </a:uFill>
                <a:latin typeface="Arial Unicode MS"/>
                <a:ea typeface="Consolas" panose="020B0609020204030204" pitchFamily="49" charset="0"/>
                <a:cs typeface="Consolas" panose="020B0609020204030204" pitchFamily="49" charset="0"/>
              </a:rPr>
              <a:t>4</a:t>
            </a:r>
            <a:r>
              <a:rPr lang="zh-CN" altLang="en-US" sz="1800" dirty="0">
                <a:solidFill>
                  <a:srgbClr val="24292F"/>
                </a:solidFill>
                <a:effectLst/>
                <a:uFill>
                  <a:solidFill>
                    <a:srgbClr val="000000"/>
                  </a:solidFill>
                </a:uFill>
                <a:latin typeface="Arial Unicode MS"/>
                <a:ea typeface="Consolas" panose="020B0609020204030204" pitchFamily="49" charset="0"/>
                <a:cs typeface="Consolas" panose="020B0609020204030204" pitchFamily="49" charset="0"/>
              </a:rPr>
              <a:t>点原因</a:t>
            </a:r>
            <a:endParaRPr lang="zh-CN" altLang="zh-CN" sz="1800" dirty="0">
              <a:solidFill>
                <a:srgbClr val="000000"/>
              </a:solidFill>
              <a:effectLst/>
              <a:uFill>
                <a:solidFill>
                  <a:srgbClr val="000000"/>
                </a:solidFill>
              </a:uFill>
              <a:latin typeface="Arial Unicode MS"/>
            </a:endParaRPr>
          </a:p>
        </p:txBody>
      </p:sp>
      <p:pic>
        <p:nvPicPr>
          <p:cNvPr id="9" name="图片 8"/>
          <p:cNvPicPr>
            <a:picLocks noChangeAspect="1"/>
          </p:cNvPicPr>
          <p:nvPr/>
        </p:nvPicPr>
        <p:blipFill>
          <a:blip r:embed="rId2" cstate="print"/>
          <a:stretch>
            <a:fillRect/>
          </a:stretch>
        </p:blipFill>
        <p:spPr>
          <a:xfrm>
            <a:off x="480513" y="228442"/>
            <a:ext cx="581785" cy="953458"/>
          </a:xfrm>
          <a:prstGeom prst="rect">
            <a:avLst/>
          </a:prstGeom>
        </p:spPr>
      </p:pic>
      <p:sp>
        <p:nvSpPr>
          <p:cNvPr id="8" name="椭圆 7"/>
          <p:cNvSpPr/>
          <p:nvPr/>
        </p:nvSpPr>
        <p:spPr>
          <a:xfrm>
            <a:off x="5298844" y="1632665"/>
            <a:ext cx="1591879" cy="1591879"/>
          </a:xfrm>
          <a:prstGeom prst="ellipse">
            <a:avLst/>
          </a:prstGeom>
          <a:solidFill>
            <a:srgbClr val="FF5855"/>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848475" y="3140631"/>
            <a:ext cx="1591879" cy="1591879"/>
          </a:xfrm>
          <a:prstGeom prst="ellipse">
            <a:avLst/>
          </a:prstGeom>
          <a:solidFill>
            <a:srgbClr val="6077B6"/>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298844" y="4661979"/>
            <a:ext cx="1591879" cy="1591879"/>
          </a:xfrm>
          <a:prstGeom prst="ellipse">
            <a:avLst/>
          </a:prstGeom>
          <a:solidFill>
            <a:srgbClr val="6BF4CD"/>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807523" y="3171889"/>
            <a:ext cx="1591879" cy="1591879"/>
          </a:xfrm>
          <a:prstGeom prst="ellipse">
            <a:avLst/>
          </a:prstGeom>
          <a:solidFill>
            <a:srgbClr val="FDC873"/>
          </a:solidFill>
          <a:ln w="254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4529092" y="2438866"/>
            <a:ext cx="3130588" cy="3130588"/>
          </a:xfrm>
          <a:custGeom>
            <a:avLst/>
            <a:gdLst>
              <a:gd name="connsiteX0" fmla="*/ 1565294 w 3130588"/>
              <a:gd name="connsiteY0" fmla="*/ 0 h 3130588"/>
              <a:gd name="connsiteX1" fmla="*/ 2022494 w 3130588"/>
              <a:gd name="connsiteY1" fmla="*/ 457200 h 3130588"/>
              <a:gd name="connsiteX2" fmla="*/ 2022494 w 3130588"/>
              <a:gd name="connsiteY2" fmla="*/ 1067426 h 3130588"/>
              <a:gd name="connsiteX3" fmla="*/ 2673388 w 3130588"/>
              <a:gd name="connsiteY3" fmla="*/ 1067426 h 3130588"/>
              <a:gd name="connsiteX4" fmla="*/ 3130588 w 3130588"/>
              <a:gd name="connsiteY4" fmla="*/ 1524626 h 3130588"/>
              <a:gd name="connsiteX5" fmla="*/ 2673388 w 3130588"/>
              <a:gd name="connsiteY5" fmla="*/ 1981826 h 3130588"/>
              <a:gd name="connsiteX6" fmla="*/ 2022494 w 3130588"/>
              <a:gd name="connsiteY6" fmla="*/ 1981826 h 3130588"/>
              <a:gd name="connsiteX7" fmla="*/ 2022494 w 3130588"/>
              <a:gd name="connsiteY7" fmla="*/ 2673388 h 3130588"/>
              <a:gd name="connsiteX8" fmla="*/ 1565294 w 3130588"/>
              <a:gd name="connsiteY8" fmla="*/ 3130588 h 3130588"/>
              <a:gd name="connsiteX9" fmla="*/ 1108094 w 3130588"/>
              <a:gd name="connsiteY9" fmla="*/ 2673388 h 3130588"/>
              <a:gd name="connsiteX10" fmla="*/ 1108094 w 3130588"/>
              <a:gd name="connsiteY10" fmla="*/ 1981826 h 3130588"/>
              <a:gd name="connsiteX11" fmla="*/ 457200 w 3130588"/>
              <a:gd name="connsiteY11" fmla="*/ 1981826 h 3130588"/>
              <a:gd name="connsiteX12" fmla="*/ 0 w 3130588"/>
              <a:gd name="connsiteY12" fmla="*/ 1524626 h 3130588"/>
              <a:gd name="connsiteX13" fmla="*/ 457200 w 3130588"/>
              <a:gd name="connsiteY13" fmla="*/ 1067426 h 3130588"/>
              <a:gd name="connsiteX14" fmla="*/ 1108094 w 3130588"/>
              <a:gd name="connsiteY14" fmla="*/ 1067426 h 3130588"/>
              <a:gd name="connsiteX15" fmla="*/ 1108094 w 3130588"/>
              <a:gd name="connsiteY15" fmla="*/ 457200 h 3130588"/>
              <a:gd name="connsiteX16" fmla="*/ 1565294 w 3130588"/>
              <a:gd name="connsiteY16" fmla="*/ 0 h 3130588"/>
              <a:gd name="connsiteX17" fmla="*/ 1566636 w 3130588"/>
              <a:gd name="connsiteY17" fmla="*/ 98923 h 3130588"/>
              <a:gd name="connsiteX18" fmla="*/ 1253922 w 3130588"/>
              <a:gd name="connsiteY18" fmla="*/ 411637 h 3130588"/>
              <a:gd name="connsiteX19" fmla="*/ 1566636 w 3130588"/>
              <a:gd name="connsiteY19" fmla="*/ 724351 h 3130588"/>
              <a:gd name="connsiteX20" fmla="*/ 1879350 w 3130588"/>
              <a:gd name="connsiteY20" fmla="*/ 411637 h 3130588"/>
              <a:gd name="connsiteX21" fmla="*/ 1566636 w 3130588"/>
              <a:gd name="connsiteY21" fmla="*/ 98923 h 3130588"/>
              <a:gd name="connsiteX22" fmla="*/ 2713385 w 3130588"/>
              <a:gd name="connsiteY22" fmla="*/ 1202702 h 3130588"/>
              <a:gd name="connsiteX23" fmla="*/ 2400671 w 3130588"/>
              <a:gd name="connsiteY23" fmla="*/ 1515416 h 3130588"/>
              <a:gd name="connsiteX24" fmla="*/ 2713385 w 3130588"/>
              <a:gd name="connsiteY24" fmla="*/ 1828130 h 3130588"/>
              <a:gd name="connsiteX25" fmla="*/ 3026099 w 3130588"/>
              <a:gd name="connsiteY25" fmla="*/ 1515416 h 3130588"/>
              <a:gd name="connsiteX26" fmla="*/ 2713385 w 3130588"/>
              <a:gd name="connsiteY26" fmla="*/ 1202702 h 3130588"/>
              <a:gd name="connsiteX27" fmla="*/ 413803 w 3130588"/>
              <a:gd name="connsiteY27" fmla="*/ 1211911 h 3130588"/>
              <a:gd name="connsiteX28" fmla="*/ 101089 w 3130588"/>
              <a:gd name="connsiteY28" fmla="*/ 1524625 h 3130588"/>
              <a:gd name="connsiteX29" fmla="*/ 413803 w 3130588"/>
              <a:gd name="connsiteY29" fmla="*/ 1837339 h 3130588"/>
              <a:gd name="connsiteX30" fmla="*/ 726517 w 3130588"/>
              <a:gd name="connsiteY30" fmla="*/ 1524625 h 3130588"/>
              <a:gd name="connsiteX31" fmla="*/ 413803 w 3130588"/>
              <a:gd name="connsiteY31" fmla="*/ 1211911 h 3130588"/>
              <a:gd name="connsiteX32" fmla="*/ 1565293 w 3130588"/>
              <a:gd name="connsiteY32" fmla="*/ 2407354 h 3130588"/>
              <a:gd name="connsiteX33" fmla="*/ 1252579 w 3130588"/>
              <a:gd name="connsiteY33" fmla="*/ 2720068 h 3130588"/>
              <a:gd name="connsiteX34" fmla="*/ 1565293 w 3130588"/>
              <a:gd name="connsiteY34" fmla="*/ 3032782 h 3130588"/>
              <a:gd name="connsiteX35" fmla="*/ 1878007 w 3130588"/>
              <a:gd name="connsiteY35" fmla="*/ 2720068 h 3130588"/>
              <a:gd name="connsiteX36" fmla="*/ 1565293 w 3130588"/>
              <a:gd name="connsiteY36" fmla="*/ 2407354 h 313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30588" h="3130588">
                <a:moveTo>
                  <a:pt x="1565294" y="0"/>
                </a:moveTo>
                <a:cubicBezTo>
                  <a:pt x="1817799" y="0"/>
                  <a:pt x="2022494" y="204695"/>
                  <a:pt x="2022494" y="457200"/>
                </a:cubicBezTo>
                <a:lnTo>
                  <a:pt x="2022494" y="1067426"/>
                </a:lnTo>
                <a:lnTo>
                  <a:pt x="2673388" y="1067426"/>
                </a:lnTo>
                <a:cubicBezTo>
                  <a:pt x="2925893" y="1067426"/>
                  <a:pt x="3130588" y="1272121"/>
                  <a:pt x="3130588" y="1524626"/>
                </a:cubicBezTo>
                <a:cubicBezTo>
                  <a:pt x="3130588" y="1777131"/>
                  <a:pt x="2925893" y="1981826"/>
                  <a:pt x="2673388" y="1981826"/>
                </a:cubicBezTo>
                <a:lnTo>
                  <a:pt x="2022494" y="1981826"/>
                </a:lnTo>
                <a:lnTo>
                  <a:pt x="2022494" y="2673388"/>
                </a:lnTo>
                <a:cubicBezTo>
                  <a:pt x="2022494" y="2925893"/>
                  <a:pt x="1817799" y="3130588"/>
                  <a:pt x="1565294" y="3130588"/>
                </a:cubicBezTo>
                <a:cubicBezTo>
                  <a:pt x="1312789" y="3130588"/>
                  <a:pt x="1108094" y="2925893"/>
                  <a:pt x="1108094" y="2673388"/>
                </a:cubicBezTo>
                <a:lnTo>
                  <a:pt x="1108094" y="1981826"/>
                </a:lnTo>
                <a:lnTo>
                  <a:pt x="457200" y="1981826"/>
                </a:lnTo>
                <a:cubicBezTo>
                  <a:pt x="204695" y="1981826"/>
                  <a:pt x="0" y="1777131"/>
                  <a:pt x="0" y="1524626"/>
                </a:cubicBezTo>
                <a:cubicBezTo>
                  <a:pt x="0" y="1272121"/>
                  <a:pt x="204695" y="1067426"/>
                  <a:pt x="457200" y="1067426"/>
                </a:cubicBezTo>
                <a:lnTo>
                  <a:pt x="1108094" y="1067426"/>
                </a:lnTo>
                <a:lnTo>
                  <a:pt x="1108094" y="457200"/>
                </a:lnTo>
                <a:cubicBezTo>
                  <a:pt x="1108094" y="204695"/>
                  <a:pt x="1312789" y="0"/>
                  <a:pt x="1565294" y="0"/>
                </a:cubicBezTo>
                <a:close/>
                <a:moveTo>
                  <a:pt x="1566636" y="98923"/>
                </a:moveTo>
                <a:cubicBezTo>
                  <a:pt x="1393929" y="98923"/>
                  <a:pt x="1253922" y="238930"/>
                  <a:pt x="1253922" y="411637"/>
                </a:cubicBezTo>
                <a:cubicBezTo>
                  <a:pt x="1253922" y="584344"/>
                  <a:pt x="1393929" y="724351"/>
                  <a:pt x="1566636" y="724351"/>
                </a:cubicBezTo>
                <a:cubicBezTo>
                  <a:pt x="1739343" y="724351"/>
                  <a:pt x="1879350" y="584344"/>
                  <a:pt x="1879350" y="411637"/>
                </a:cubicBezTo>
                <a:cubicBezTo>
                  <a:pt x="1879350" y="238930"/>
                  <a:pt x="1739343" y="98923"/>
                  <a:pt x="1566636" y="98923"/>
                </a:cubicBezTo>
                <a:close/>
                <a:moveTo>
                  <a:pt x="2713385" y="1202702"/>
                </a:moveTo>
                <a:cubicBezTo>
                  <a:pt x="2540678" y="1202702"/>
                  <a:pt x="2400671" y="1342709"/>
                  <a:pt x="2400671" y="1515416"/>
                </a:cubicBezTo>
                <a:cubicBezTo>
                  <a:pt x="2400671" y="1688123"/>
                  <a:pt x="2540678" y="1828130"/>
                  <a:pt x="2713385" y="1828130"/>
                </a:cubicBezTo>
                <a:cubicBezTo>
                  <a:pt x="2886092" y="1828130"/>
                  <a:pt x="3026099" y="1688123"/>
                  <a:pt x="3026099" y="1515416"/>
                </a:cubicBezTo>
                <a:cubicBezTo>
                  <a:pt x="3026099" y="1342709"/>
                  <a:pt x="2886092" y="1202702"/>
                  <a:pt x="2713385" y="1202702"/>
                </a:cubicBezTo>
                <a:close/>
                <a:moveTo>
                  <a:pt x="413803" y="1211911"/>
                </a:moveTo>
                <a:cubicBezTo>
                  <a:pt x="241096" y="1211911"/>
                  <a:pt x="101089" y="1351918"/>
                  <a:pt x="101089" y="1524625"/>
                </a:cubicBezTo>
                <a:cubicBezTo>
                  <a:pt x="101089" y="1697332"/>
                  <a:pt x="241096" y="1837339"/>
                  <a:pt x="413803" y="1837339"/>
                </a:cubicBezTo>
                <a:cubicBezTo>
                  <a:pt x="586510" y="1837339"/>
                  <a:pt x="726517" y="1697332"/>
                  <a:pt x="726517" y="1524625"/>
                </a:cubicBezTo>
                <a:cubicBezTo>
                  <a:pt x="726517" y="1351918"/>
                  <a:pt x="586510" y="1211911"/>
                  <a:pt x="413803" y="1211911"/>
                </a:cubicBezTo>
                <a:close/>
                <a:moveTo>
                  <a:pt x="1565293" y="2407354"/>
                </a:moveTo>
                <a:cubicBezTo>
                  <a:pt x="1392586" y="2407354"/>
                  <a:pt x="1252579" y="2547361"/>
                  <a:pt x="1252579" y="2720068"/>
                </a:cubicBezTo>
                <a:cubicBezTo>
                  <a:pt x="1252579" y="2892775"/>
                  <a:pt x="1392586" y="3032782"/>
                  <a:pt x="1565293" y="3032782"/>
                </a:cubicBezTo>
                <a:cubicBezTo>
                  <a:pt x="1738000" y="3032782"/>
                  <a:pt x="1878007" y="2892775"/>
                  <a:pt x="1878007" y="2720068"/>
                </a:cubicBezTo>
                <a:cubicBezTo>
                  <a:pt x="1878007" y="2547361"/>
                  <a:pt x="1738000" y="2407354"/>
                  <a:pt x="1565293" y="2407354"/>
                </a:cubicBezTo>
                <a:close/>
              </a:path>
            </a:pathLst>
          </a:custGeom>
          <a:solidFill>
            <a:srgbClr val="FFF5E9"/>
          </a:solidFill>
          <a:ln w="158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13"/>
          <p:cNvSpPr>
            <a:spLocks noEditPoints="1"/>
          </p:cNvSpPr>
          <p:nvPr/>
        </p:nvSpPr>
        <p:spPr bwMode="auto">
          <a:xfrm>
            <a:off x="5783451" y="3336241"/>
            <a:ext cx="615724" cy="1054714"/>
          </a:xfrm>
          <a:custGeom>
            <a:avLst/>
            <a:gdLst>
              <a:gd name="T0" fmla="*/ 73 w 130"/>
              <a:gd name="T1" fmla="*/ 98 h 222"/>
              <a:gd name="T2" fmla="*/ 118 w 130"/>
              <a:gd name="T3" fmla="*/ 116 h 222"/>
              <a:gd name="T4" fmla="*/ 130 w 130"/>
              <a:gd name="T5" fmla="*/ 149 h 222"/>
              <a:gd name="T6" fmla="*/ 115 w 130"/>
              <a:gd name="T7" fmla="*/ 186 h 222"/>
              <a:gd name="T8" fmla="*/ 73 w 130"/>
              <a:gd name="T9" fmla="*/ 203 h 222"/>
              <a:gd name="T10" fmla="*/ 73 w 130"/>
              <a:gd name="T11" fmla="*/ 222 h 222"/>
              <a:gd name="T12" fmla="*/ 58 w 130"/>
              <a:gd name="T13" fmla="*/ 222 h 222"/>
              <a:gd name="T14" fmla="*/ 58 w 130"/>
              <a:gd name="T15" fmla="*/ 203 h 222"/>
              <a:gd name="T16" fmla="*/ 0 w 130"/>
              <a:gd name="T17" fmla="*/ 150 h 222"/>
              <a:gd name="T18" fmla="*/ 26 w 130"/>
              <a:gd name="T19" fmla="*/ 150 h 222"/>
              <a:gd name="T20" fmla="*/ 58 w 130"/>
              <a:gd name="T21" fmla="*/ 185 h 222"/>
              <a:gd name="T22" fmla="*/ 58 w 130"/>
              <a:gd name="T23" fmla="*/ 117 h 222"/>
              <a:gd name="T24" fmla="*/ 4 w 130"/>
              <a:gd name="T25" fmla="*/ 69 h 222"/>
              <a:gd name="T26" fmla="*/ 19 w 130"/>
              <a:gd name="T27" fmla="*/ 34 h 222"/>
              <a:gd name="T28" fmla="*/ 58 w 130"/>
              <a:gd name="T29" fmla="*/ 19 h 222"/>
              <a:gd name="T30" fmla="*/ 58 w 130"/>
              <a:gd name="T31" fmla="*/ 0 h 222"/>
              <a:gd name="T32" fmla="*/ 73 w 130"/>
              <a:gd name="T33" fmla="*/ 0 h 222"/>
              <a:gd name="T34" fmla="*/ 73 w 130"/>
              <a:gd name="T35" fmla="*/ 19 h 222"/>
              <a:gd name="T36" fmla="*/ 125 w 130"/>
              <a:gd name="T37" fmla="*/ 63 h 222"/>
              <a:gd name="T38" fmla="*/ 99 w 130"/>
              <a:gd name="T39" fmla="*/ 63 h 222"/>
              <a:gd name="T40" fmla="*/ 73 w 130"/>
              <a:gd name="T41" fmla="*/ 37 h 222"/>
              <a:gd name="T42" fmla="*/ 73 w 130"/>
              <a:gd name="T43" fmla="*/ 98 h 222"/>
              <a:gd name="T44" fmla="*/ 58 w 130"/>
              <a:gd name="T45" fmla="*/ 96 h 222"/>
              <a:gd name="T46" fmla="*/ 58 w 130"/>
              <a:gd name="T47" fmla="*/ 37 h 222"/>
              <a:gd name="T48" fmla="*/ 30 w 130"/>
              <a:gd name="T49" fmla="*/ 67 h 222"/>
              <a:gd name="T50" fmla="*/ 38 w 130"/>
              <a:gd name="T51" fmla="*/ 86 h 222"/>
              <a:gd name="T52" fmla="*/ 58 w 130"/>
              <a:gd name="T53" fmla="*/ 96 h 222"/>
              <a:gd name="T54" fmla="*/ 73 w 130"/>
              <a:gd name="T55" fmla="*/ 185 h 222"/>
              <a:gd name="T56" fmla="*/ 104 w 130"/>
              <a:gd name="T57" fmla="*/ 150 h 222"/>
              <a:gd name="T58" fmla="*/ 97 w 130"/>
              <a:gd name="T59" fmla="*/ 131 h 222"/>
              <a:gd name="T60" fmla="*/ 73 w 130"/>
              <a:gd name="T61" fmla="*/ 120 h 222"/>
              <a:gd name="T62" fmla="*/ 73 w 130"/>
              <a:gd name="T63" fmla="*/ 1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22">
                <a:moveTo>
                  <a:pt x="73" y="98"/>
                </a:moveTo>
                <a:cubicBezTo>
                  <a:pt x="95" y="103"/>
                  <a:pt x="110" y="109"/>
                  <a:pt x="118" y="116"/>
                </a:cubicBezTo>
                <a:cubicBezTo>
                  <a:pt x="126" y="124"/>
                  <a:pt x="130" y="135"/>
                  <a:pt x="130" y="149"/>
                </a:cubicBezTo>
                <a:cubicBezTo>
                  <a:pt x="130" y="163"/>
                  <a:pt x="125" y="175"/>
                  <a:pt x="115" y="186"/>
                </a:cubicBezTo>
                <a:cubicBezTo>
                  <a:pt x="105" y="196"/>
                  <a:pt x="91" y="202"/>
                  <a:pt x="73" y="203"/>
                </a:cubicBezTo>
                <a:cubicBezTo>
                  <a:pt x="73" y="222"/>
                  <a:pt x="73" y="222"/>
                  <a:pt x="73" y="222"/>
                </a:cubicBezTo>
                <a:cubicBezTo>
                  <a:pt x="58" y="222"/>
                  <a:pt x="58" y="222"/>
                  <a:pt x="58" y="222"/>
                </a:cubicBezTo>
                <a:cubicBezTo>
                  <a:pt x="58" y="203"/>
                  <a:pt x="58" y="203"/>
                  <a:pt x="58" y="203"/>
                </a:cubicBezTo>
                <a:cubicBezTo>
                  <a:pt x="22" y="200"/>
                  <a:pt x="2" y="182"/>
                  <a:pt x="0" y="150"/>
                </a:cubicBezTo>
                <a:cubicBezTo>
                  <a:pt x="26" y="150"/>
                  <a:pt x="26" y="150"/>
                  <a:pt x="26" y="150"/>
                </a:cubicBezTo>
                <a:cubicBezTo>
                  <a:pt x="28" y="170"/>
                  <a:pt x="39" y="182"/>
                  <a:pt x="58" y="185"/>
                </a:cubicBezTo>
                <a:cubicBezTo>
                  <a:pt x="58" y="117"/>
                  <a:pt x="58" y="117"/>
                  <a:pt x="58" y="117"/>
                </a:cubicBezTo>
                <a:cubicBezTo>
                  <a:pt x="22" y="110"/>
                  <a:pt x="4" y="94"/>
                  <a:pt x="4" y="69"/>
                </a:cubicBezTo>
                <a:cubicBezTo>
                  <a:pt x="4" y="54"/>
                  <a:pt x="9" y="43"/>
                  <a:pt x="19" y="34"/>
                </a:cubicBezTo>
                <a:cubicBezTo>
                  <a:pt x="28" y="25"/>
                  <a:pt x="42" y="20"/>
                  <a:pt x="58" y="19"/>
                </a:cubicBezTo>
                <a:cubicBezTo>
                  <a:pt x="58" y="0"/>
                  <a:pt x="58" y="0"/>
                  <a:pt x="58" y="0"/>
                </a:cubicBezTo>
                <a:cubicBezTo>
                  <a:pt x="73" y="0"/>
                  <a:pt x="73" y="0"/>
                  <a:pt x="73" y="0"/>
                </a:cubicBezTo>
                <a:cubicBezTo>
                  <a:pt x="73" y="19"/>
                  <a:pt x="73" y="19"/>
                  <a:pt x="73" y="19"/>
                </a:cubicBezTo>
                <a:cubicBezTo>
                  <a:pt x="105" y="21"/>
                  <a:pt x="122" y="35"/>
                  <a:pt x="125" y="63"/>
                </a:cubicBezTo>
                <a:cubicBezTo>
                  <a:pt x="99" y="63"/>
                  <a:pt x="99" y="63"/>
                  <a:pt x="99" y="63"/>
                </a:cubicBezTo>
                <a:cubicBezTo>
                  <a:pt x="98" y="48"/>
                  <a:pt x="89" y="39"/>
                  <a:pt x="73" y="37"/>
                </a:cubicBezTo>
                <a:lnTo>
                  <a:pt x="73" y="98"/>
                </a:lnTo>
                <a:close/>
                <a:moveTo>
                  <a:pt x="58" y="96"/>
                </a:moveTo>
                <a:cubicBezTo>
                  <a:pt x="58" y="37"/>
                  <a:pt x="58" y="37"/>
                  <a:pt x="58" y="37"/>
                </a:cubicBezTo>
                <a:cubicBezTo>
                  <a:pt x="39" y="40"/>
                  <a:pt x="30" y="50"/>
                  <a:pt x="30" y="67"/>
                </a:cubicBezTo>
                <a:cubicBezTo>
                  <a:pt x="30" y="76"/>
                  <a:pt x="33" y="82"/>
                  <a:pt x="38" y="86"/>
                </a:cubicBezTo>
                <a:cubicBezTo>
                  <a:pt x="43" y="91"/>
                  <a:pt x="50" y="94"/>
                  <a:pt x="58" y="96"/>
                </a:cubicBezTo>
                <a:close/>
                <a:moveTo>
                  <a:pt x="73" y="185"/>
                </a:moveTo>
                <a:cubicBezTo>
                  <a:pt x="93" y="182"/>
                  <a:pt x="104" y="171"/>
                  <a:pt x="104" y="150"/>
                </a:cubicBezTo>
                <a:cubicBezTo>
                  <a:pt x="104" y="142"/>
                  <a:pt x="102" y="135"/>
                  <a:pt x="97" y="131"/>
                </a:cubicBezTo>
                <a:cubicBezTo>
                  <a:pt x="93" y="126"/>
                  <a:pt x="85" y="122"/>
                  <a:pt x="73" y="120"/>
                </a:cubicBezTo>
                <a:lnTo>
                  <a:pt x="73" y="185"/>
                </a:lnTo>
                <a:close/>
              </a:path>
            </a:pathLst>
          </a:cu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矩形 18"/>
          <p:cNvSpPr/>
          <p:nvPr/>
        </p:nvSpPr>
        <p:spPr>
          <a:xfrm>
            <a:off x="5657982" y="2559926"/>
            <a:ext cx="890516" cy="523220"/>
          </a:xfrm>
          <a:prstGeom prst="rect">
            <a:avLst/>
          </a:prstGeom>
          <a:effectLst/>
        </p:spPr>
        <p:txBody>
          <a:bodyPr wrap="square">
            <a:spAutoFit/>
          </a:bodyPr>
          <a:lstStyle/>
          <a:p>
            <a:pPr algn="ctr"/>
            <a:r>
              <a:rPr lang="en-US" altLang="zh-CN" sz="2800" b="1" dirty="0">
                <a:solidFill>
                  <a:schemeClr val="bg1"/>
                </a:solidFill>
                <a:latin typeface="Agency FB" panose="020B0503020202020204" pitchFamily="34" charset="0"/>
                <a:ea typeface="微软雅黑" panose="020B0503020204020204" pitchFamily="34" charset="-122"/>
              </a:rPr>
              <a:t>01</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20" name="矩形 19"/>
          <p:cNvSpPr/>
          <p:nvPr/>
        </p:nvSpPr>
        <p:spPr>
          <a:xfrm>
            <a:off x="6799182" y="3717730"/>
            <a:ext cx="890516" cy="523220"/>
          </a:xfrm>
          <a:prstGeom prst="rect">
            <a:avLst/>
          </a:prstGeom>
          <a:effectLst/>
        </p:spPr>
        <p:txBody>
          <a:bodyPr wrap="square">
            <a:spAutoFit/>
          </a:bodyPr>
          <a:lstStyle/>
          <a:p>
            <a:pPr algn="ctr"/>
            <a:r>
              <a:rPr lang="en-US" altLang="zh-CN" sz="2800" b="1" dirty="0">
                <a:solidFill>
                  <a:schemeClr val="bg1"/>
                </a:solidFill>
                <a:latin typeface="Agency FB" panose="020B0503020202020204" pitchFamily="34" charset="0"/>
                <a:ea typeface="微软雅黑" panose="020B0503020204020204" pitchFamily="34" charset="-122"/>
              </a:rPr>
              <a:t>02</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21" name="矩形 20"/>
          <p:cNvSpPr/>
          <p:nvPr/>
        </p:nvSpPr>
        <p:spPr>
          <a:xfrm>
            <a:off x="5657982" y="4922403"/>
            <a:ext cx="890516" cy="523220"/>
          </a:xfrm>
          <a:prstGeom prst="rect">
            <a:avLst/>
          </a:prstGeom>
          <a:effectLst/>
        </p:spPr>
        <p:txBody>
          <a:bodyPr wrap="square">
            <a:spAutoFit/>
          </a:bodyPr>
          <a:lstStyle/>
          <a:p>
            <a:pPr algn="ctr"/>
            <a:r>
              <a:rPr lang="en-US" altLang="zh-CN" sz="2800" b="1" dirty="0">
                <a:solidFill>
                  <a:schemeClr val="bg1"/>
                </a:solidFill>
                <a:latin typeface="Agency FB" panose="020B0503020202020204" pitchFamily="34" charset="0"/>
                <a:ea typeface="微软雅黑" panose="020B0503020204020204" pitchFamily="34" charset="-122"/>
              </a:rPr>
              <a:t>03</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22" name="矩形 21"/>
          <p:cNvSpPr/>
          <p:nvPr/>
        </p:nvSpPr>
        <p:spPr>
          <a:xfrm>
            <a:off x="4515796" y="3691127"/>
            <a:ext cx="890516" cy="523220"/>
          </a:xfrm>
          <a:prstGeom prst="rect">
            <a:avLst/>
          </a:prstGeom>
          <a:effectLst/>
        </p:spPr>
        <p:txBody>
          <a:bodyPr wrap="square">
            <a:spAutoFit/>
          </a:bodyPr>
          <a:lstStyle/>
          <a:p>
            <a:pPr algn="ctr"/>
            <a:r>
              <a:rPr lang="en-US" altLang="zh-CN" sz="2800" b="1" dirty="0">
                <a:solidFill>
                  <a:schemeClr val="bg1"/>
                </a:solidFill>
                <a:latin typeface="Agency FB" panose="020B0503020202020204" pitchFamily="34" charset="0"/>
                <a:ea typeface="微软雅黑" panose="020B0503020204020204" pitchFamily="34" charset="-122"/>
              </a:rPr>
              <a:t>04</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23" name="Freeform 22"/>
          <p:cNvSpPr>
            <a:spLocks noChangeAspect="1" noEditPoints="1"/>
          </p:cNvSpPr>
          <p:nvPr/>
        </p:nvSpPr>
        <p:spPr bwMode="auto">
          <a:xfrm>
            <a:off x="4064689" y="3752849"/>
            <a:ext cx="312891" cy="367442"/>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a:effectLst/>
        </p:spPr>
        <p:txBody>
          <a:bodyPr vert="horz" wrap="square" lIns="91440" tIns="45720" rIns="91440" bIns="45720" numCol="1" anchor="t" anchorCtr="0" compatLnSpc="1"/>
          <a:lstStyle/>
          <a:p>
            <a:endParaRPr lang="zh-CN" altLang="en-US"/>
          </a:p>
        </p:txBody>
      </p:sp>
      <p:sp>
        <p:nvSpPr>
          <p:cNvPr id="24" name="Freeform 26"/>
          <p:cNvSpPr>
            <a:spLocks noEditPoints="1"/>
          </p:cNvSpPr>
          <p:nvPr/>
        </p:nvSpPr>
        <p:spPr bwMode="auto">
          <a:xfrm>
            <a:off x="5948039" y="1944256"/>
            <a:ext cx="291396" cy="30615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a:effectLst/>
        </p:spPr>
        <p:txBody>
          <a:bodyPr vert="horz" wrap="square" lIns="91440" tIns="45720" rIns="91440" bIns="45720" numCol="1" anchor="t" anchorCtr="0" compatLnSpc="1"/>
          <a:lstStyle/>
          <a:p>
            <a:endParaRPr lang="zh-CN" altLang="en-US">
              <a:solidFill>
                <a:schemeClr val="accent2"/>
              </a:solidFill>
            </a:endParaRPr>
          </a:p>
        </p:txBody>
      </p:sp>
      <p:sp>
        <p:nvSpPr>
          <p:cNvPr id="25" name="Freeform 33"/>
          <p:cNvSpPr>
            <a:spLocks noEditPoints="1"/>
          </p:cNvSpPr>
          <p:nvPr/>
        </p:nvSpPr>
        <p:spPr bwMode="auto">
          <a:xfrm>
            <a:off x="7847508" y="3807717"/>
            <a:ext cx="340962" cy="320221"/>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FFFFF"/>
          </a:solidFill>
          <a:ln>
            <a:noFill/>
          </a:ln>
          <a:effectLst/>
        </p:spPr>
        <p:txBody>
          <a:bodyPr vert="horz" wrap="square" lIns="91440" tIns="45720" rIns="91440" bIns="45720" numCol="1" anchor="t" anchorCtr="0" compatLnSpc="1"/>
          <a:lstStyle/>
          <a:p>
            <a:endParaRPr lang="zh-CN" altLang="en-US">
              <a:solidFill>
                <a:schemeClr val="accent2"/>
              </a:solidFill>
            </a:endParaRPr>
          </a:p>
        </p:txBody>
      </p:sp>
      <p:sp>
        <p:nvSpPr>
          <p:cNvPr id="26" name="Freeform 14"/>
          <p:cNvSpPr>
            <a:spLocks noChangeAspect="1" noEditPoints="1"/>
          </p:cNvSpPr>
          <p:nvPr/>
        </p:nvSpPr>
        <p:spPr bwMode="auto">
          <a:xfrm>
            <a:off x="5919223" y="5709379"/>
            <a:ext cx="344180" cy="342794"/>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FFFFF"/>
          </a:solidFill>
          <a:ln>
            <a:noFill/>
          </a:ln>
          <a:effectLst/>
        </p:spPr>
        <p:txBody>
          <a:bodyPr vert="horz" wrap="square" lIns="91440" tIns="45720" rIns="91440" bIns="45720" numCol="1" anchor="t" anchorCtr="0" compatLnSpc="1"/>
          <a:lstStyle/>
          <a:p>
            <a:endParaRPr lang="zh-CN" altLang="en-US">
              <a:solidFill>
                <a:schemeClr val="accent2"/>
              </a:solidFill>
            </a:endParaRPr>
          </a:p>
        </p:txBody>
      </p:sp>
      <p:sp>
        <p:nvSpPr>
          <p:cNvPr id="27" name="文本框 26"/>
          <p:cNvSpPr txBox="1"/>
          <p:nvPr/>
        </p:nvSpPr>
        <p:spPr>
          <a:xfrm>
            <a:off x="8558521" y="4291461"/>
            <a:ext cx="3437159" cy="230832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允许拥有闭源专有产品的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公司使用该软件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MIT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许可证与其他开源许可证以及预免费和商业</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闭源软件兼容。此功能的优点包括允许开发人员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将不同的应用程序组合或链接在一起，而不受许</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可证所有者的法律限制。这使他们能够为客户制</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作更好的软件，无论采用何种形式：无论是公共</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领域</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开源还是专有。</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76059" y="1478027"/>
            <a:ext cx="4493538" cy="1323439"/>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不需要署名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zh-CN" sz="1200" dirty="0"/>
              <a:t>术语</a:t>
            </a:r>
            <a:r>
              <a:rPr lang="en-US" altLang="zh-CN" sz="1200" dirty="0"/>
              <a:t>“MIT </a:t>
            </a:r>
            <a:r>
              <a:rPr lang="zh-CN" altLang="zh-CN" sz="1200" dirty="0"/>
              <a:t>许可</a:t>
            </a:r>
            <a:r>
              <a:rPr lang="en-US" altLang="zh-CN" sz="1200" dirty="0"/>
              <a:t>”</a:t>
            </a:r>
            <a:r>
              <a:rPr lang="zh-CN" altLang="zh-CN" sz="1200" dirty="0"/>
              <a:t>是指版权许可术语</a:t>
            </a:r>
            <a:r>
              <a:rPr lang="en-US" altLang="zh-CN" sz="1200" dirty="0"/>
              <a:t>“MIT </a:t>
            </a:r>
            <a:r>
              <a:rPr lang="zh-CN" altLang="zh-CN" sz="1200" dirty="0"/>
              <a:t>许可</a:t>
            </a:r>
            <a:r>
              <a:rPr lang="en-US" altLang="zh-CN" sz="1200" dirty="0"/>
              <a:t>”</a:t>
            </a:r>
            <a:r>
              <a:rPr lang="zh-CN" altLang="zh-CN" sz="1200" dirty="0"/>
              <a:t>是指版权许可条款</a:t>
            </a:r>
            <a:endParaRPr lang="en-US" altLang="zh-CN" sz="1200" dirty="0"/>
          </a:p>
          <a:p>
            <a:r>
              <a:rPr lang="zh-CN" altLang="zh-CN" sz="1200" dirty="0"/>
              <a:t>，允许免费分发、不受限制地使用和修改根据其发布的软件或</a:t>
            </a:r>
            <a:r>
              <a:rPr lang="zh-CN" altLang="en-US" sz="1200" dirty="0"/>
              <a:t>、</a:t>
            </a:r>
            <a:endParaRPr lang="en-US" altLang="zh-CN" sz="1200" dirty="0"/>
          </a:p>
          <a:p>
            <a:r>
              <a:rPr lang="zh-CN" altLang="zh-CN" sz="1200" dirty="0"/>
              <a:t>其他作品的任何目的。</a:t>
            </a:r>
            <a:r>
              <a:rPr lang="en-US" altLang="zh-CN" sz="1200" dirty="0"/>
              <a:t>MIT </a:t>
            </a:r>
            <a:r>
              <a:rPr lang="zh-CN" altLang="zh-CN" sz="1200" dirty="0"/>
              <a:t>许可证的许可性质对开源开发人员</a:t>
            </a:r>
            <a:endParaRPr lang="en-US" altLang="zh-CN" sz="1200" dirty="0"/>
          </a:p>
          <a:p>
            <a:r>
              <a:rPr lang="zh-CN" altLang="zh-CN" sz="1200" dirty="0"/>
              <a:t>和企业都有好处。</a:t>
            </a: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18284" y="4838298"/>
            <a:ext cx="4251485" cy="2062103"/>
          </a:xfrm>
          <a:prstGeom prst="rect">
            <a:avLst/>
          </a:prstGeom>
          <a:noFill/>
          <a:effectLst/>
        </p:spPr>
        <p:txBody>
          <a:bodyPr wrap="none" rtlCol="0">
            <a:spAutoFit/>
          </a:bodyPr>
          <a:lstStyle/>
          <a:p>
            <a:r>
              <a:rPr lang="zh-CN" altLang="en-US" sz="1600"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兼容性强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MIT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许可证是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X Window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系统和大多数类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UNIX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软件使用</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的免费软件许可证。此类许可允许在任何媒体中不受限制地</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使用、分发和复制，前提是保留归属。此外，</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MIT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许可证与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GPL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等其他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Copyleft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许可证兼容，这意味着基于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MIT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许可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证的项目可以轻松地与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GPL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许可软件集成。</a:t>
            </a: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8635466" y="1632665"/>
            <a:ext cx="3283271" cy="1815882"/>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简短易懂</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在开发人员和组织中广泛使用。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MIT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许可证的</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结构简单明了，使人们更容易阅读和理解。许</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可条款和条件很简单，向用户表明他们可以</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修改、分发或将其副本与新副本合并。</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内容简洁明了</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par>
                          <p:cTn id="37" fill="hold">
                            <p:stCondLst>
                              <p:cond delay="500"/>
                            </p:stCondLst>
                            <p:childTnLst>
                              <p:par>
                                <p:cTn id="38" presetID="31"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1000" fill="hold"/>
                                        <p:tgtEl>
                                          <p:spTgt spid="17"/>
                                        </p:tgtEl>
                                        <p:attrNameLst>
                                          <p:attrName>ppt_w</p:attrName>
                                        </p:attrNameLst>
                                      </p:cBhvr>
                                      <p:tavLst>
                                        <p:tav tm="0">
                                          <p:val>
                                            <p:fltVal val="0"/>
                                          </p:val>
                                        </p:tav>
                                        <p:tav tm="100000">
                                          <p:val>
                                            <p:strVal val="#ppt_w"/>
                                          </p:val>
                                        </p:tav>
                                      </p:tavLst>
                                    </p:anim>
                                    <p:anim calcmode="lin" valueType="num">
                                      <p:cBhvr>
                                        <p:cTn id="41" dur="1000" fill="hold"/>
                                        <p:tgtEl>
                                          <p:spTgt spid="17"/>
                                        </p:tgtEl>
                                        <p:attrNameLst>
                                          <p:attrName>ppt_h</p:attrName>
                                        </p:attrNameLst>
                                      </p:cBhvr>
                                      <p:tavLst>
                                        <p:tav tm="0">
                                          <p:val>
                                            <p:fltVal val="0"/>
                                          </p:val>
                                        </p:tav>
                                        <p:tav tm="100000">
                                          <p:val>
                                            <p:strVal val="#ppt_h"/>
                                          </p:val>
                                        </p:tav>
                                      </p:tavLst>
                                    </p:anim>
                                    <p:anim calcmode="lin" valueType="num">
                                      <p:cBhvr>
                                        <p:cTn id="42" dur="1000" fill="hold"/>
                                        <p:tgtEl>
                                          <p:spTgt spid="17"/>
                                        </p:tgtEl>
                                        <p:attrNameLst>
                                          <p:attrName>style.rotation</p:attrName>
                                        </p:attrNameLst>
                                      </p:cBhvr>
                                      <p:tavLst>
                                        <p:tav tm="0">
                                          <p:val>
                                            <p:fltVal val="90"/>
                                          </p:val>
                                        </p:tav>
                                        <p:tav tm="100000">
                                          <p:val>
                                            <p:fltVal val="0"/>
                                          </p:val>
                                        </p:tav>
                                      </p:tavLst>
                                    </p:anim>
                                    <p:animEffect transition="in" filter="fade">
                                      <p:cBhvr>
                                        <p:cTn id="43" dur="1000"/>
                                        <p:tgtEl>
                                          <p:spTgt spid="17"/>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75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P spid="17" grpId="0" animBg="1"/>
      <p:bldP spid="18" grpId="0" animBg="1"/>
      <p:bldP spid="19" grpId="0"/>
      <p:bldP spid="20" grpId="0"/>
      <p:bldP spid="21" grpId="0"/>
      <p:bldP spid="22" grpId="0"/>
      <p:bldP spid="23" grpId="0" animBg="1"/>
      <p:bldP spid="24" grpId="0" animBg="1"/>
      <p:bldP spid="25" grpId="0" animBg="1"/>
      <p:bldP spid="26" grpId="0" animBg="1"/>
      <p:bldP spid="27" grpId="0"/>
      <p:bldP spid="28"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9"/>
        </a:solidFill>
        <a:effectLst/>
      </p:bgPr>
    </p:bg>
    <p:spTree>
      <p:nvGrpSpPr>
        <p:cNvPr id="1" name=""/>
        <p:cNvGrpSpPr/>
        <p:nvPr/>
      </p:nvGrpSpPr>
      <p:grpSpPr>
        <a:xfrm>
          <a:off x="0" y="0"/>
          <a:ext cx="0" cy="0"/>
          <a:chOff x="0" y="0"/>
          <a:chExt cx="0" cy="0"/>
        </a:xfrm>
      </p:grpSpPr>
      <p:sp>
        <p:nvSpPr>
          <p:cNvPr id="10" name="矩形 9"/>
          <p:cNvSpPr/>
          <p:nvPr/>
        </p:nvSpPr>
        <p:spPr>
          <a:xfrm>
            <a:off x="639495" y="-1235810"/>
            <a:ext cx="645459" cy="1101339"/>
          </a:xfrm>
          <a:prstGeom prst="rect">
            <a:avLst/>
          </a:prstGeom>
          <a:solidFill>
            <a:srgbClr val="FF5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84954" y="-1235810"/>
            <a:ext cx="645459" cy="1101339"/>
          </a:xfrm>
          <a:prstGeom prst="rect">
            <a:avLst/>
          </a:prstGeom>
          <a:solidFill>
            <a:srgbClr val="FDC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30413" y="-1235810"/>
            <a:ext cx="645459" cy="1101339"/>
          </a:xfrm>
          <a:prstGeom prst="rect">
            <a:avLst/>
          </a:prstGeom>
          <a:solidFill>
            <a:srgbClr val="6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75872" y="-1235810"/>
            <a:ext cx="645459" cy="1101339"/>
          </a:xfrm>
          <a:prstGeom prst="rect">
            <a:avLst/>
          </a:prstGeom>
          <a:solidFill>
            <a:srgbClr val="6BF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07683" y="412784"/>
            <a:ext cx="5128327" cy="584775"/>
          </a:xfrm>
          <a:prstGeom prst="rect">
            <a:avLst/>
          </a:prstGeom>
          <a:noFill/>
          <a:effectLst/>
        </p:spPr>
        <p:txBody>
          <a:bodyPr wrap="none" rtlCol="0">
            <a:spAutoFit/>
          </a:bodyPr>
          <a:lstStyle/>
          <a:p>
            <a:r>
              <a:rPr lang="zh-CN" altLang="en-US" sz="3200" b="1" dirty="0">
                <a:solidFill>
                  <a:schemeClr val="tx1">
                    <a:lumMod val="65000"/>
                    <a:lumOff val="35000"/>
                  </a:schemeClr>
                </a:solidFill>
                <a:latin typeface="幼圆" panose="02010509060101010101" pitchFamily="49" charset="-122"/>
                <a:ea typeface="幼圆" panose="02010509060101010101" pitchFamily="49" charset="-122"/>
              </a:rPr>
              <a:t>项目开发过程中遇到的问题</a:t>
            </a:r>
          </a:p>
        </p:txBody>
      </p:sp>
      <p:pic>
        <p:nvPicPr>
          <p:cNvPr id="14" name="图片 13"/>
          <p:cNvPicPr>
            <a:picLocks noChangeAspect="1"/>
          </p:cNvPicPr>
          <p:nvPr/>
        </p:nvPicPr>
        <p:blipFill>
          <a:blip r:embed="rId2" cstate="print"/>
          <a:stretch>
            <a:fillRect/>
          </a:stretch>
        </p:blipFill>
        <p:spPr>
          <a:xfrm>
            <a:off x="371021" y="244307"/>
            <a:ext cx="807673" cy="918063"/>
          </a:xfrm>
          <a:prstGeom prst="rect">
            <a:avLst/>
          </a:prstGeom>
        </p:spPr>
      </p:pic>
      <p:sp>
        <p:nvSpPr>
          <p:cNvPr id="49" name="Freeform 8"/>
          <p:cNvSpPr/>
          <p:nvPr/>
        </p:nvSpPr>
        <p:spPr bwMode="gray">
          <a:xfrm rot="328192">
            <a:off x="2493198" y="2991613"/>
            <a:ext cx="533043" cy="522053"/>
          </a:xfrm>
          <a:custGeom>
            <a:avLst/>
            <a:gdLst>
              <a:gd name="T0" fmla="*/ 0 w 463"/>
              <a:gd name="T1" fmla="*/ 2147483647 h 451"/>
              <a:gd name="T2" fmla="*/ 2147483647 w 463"/>
              <a:gd name="T3" fmla="*/ 2147483647 h 451"/>
              <a:gd name="T4" fmla="*/ 2147483647 w 463"/>
              <a:gd name="T5" fmla="*/ 2147483647 h 451"/>
              <a:gd name="T6" fmla="*/ 2147483647 w 463"/>
              <a:gd name="T7" fmla="*/ 0 h 451"/>
              <a:gd name="T8" fmla="*/ 0 w 463"/>
              <a:gd name="T9" fmla="*/ 2147483647 h 451"/>
              <a:gd name="T10" fmla="*/ 0 60000 65536"/>
              <a:gd name="T11" fmla="*/ 0 60000 65536"/>
              <a:gd name="T12" fmla="*/ 0 60000 65536"/>
              <a:gd name="T13" fmla="*/ 0 60000 65536"/>
              <a:gd name="T14" fmla="*/ 0 60000 65536"/>
              <a:gd name="T15" fmla="*/ 0 w 463"/>
              <a:gd name="T16" fmla="*/ 0 h 451"/>
              <a:gd name="T17" fmla="*/ 463 w 463"/>
              <a:gd name="T18" fmla="*/ 451 h 451"/>
            </a:gdLst>
            <a:ahLst/>
            <a:cxnLst>
              <a:cxn ang="T10">
                <a:pos x="T0" y="T1"/>
              </a:cxn>
              <a:cxn ang="T11">
                <a:pos x="T2" y="T3"/>
              </a:cxn>
              <a:cxn ang="T12">
                <a:pos x="T4" y="T5"/>
              </a:cxn>
              <a:cxn ang="T13">
                <a:pos x="T6" y="T7"/>
              </a:cxn>
              <a:cxn ang="T14">
                <a:pos x="T8" y="T9"/>
              </a:cxn>
            </a:cxnLst>
            <a:rect l="T15" t="T16" r="T17" b="T18"/>
            <a:pathLst>
              <a:path w="463" h="451">
                <a:moveTo>
                  <a:pt x="0" y="123"/>
                </a:moveTo>
                <a:lnTo>
                  <a:pt x="121" y="451"/>
                </a:lnTo>
                <a:lnTo>
                  <a:pt x="463" y="338"/>
                </a:lnTo>
                <a:lnTo>
                  <a:pt x="340" y="0"/>
                </a:lnTo>
                <a:lnTo>
                  <a:pt x="0" y="123"/>
                </a:lnTo>
                <a:close/>
              </a:path>
            </a:pathLst>
          </a:custGeom>
          <a:solidFill>
            <a:srgbClr val="FF5855"/>
          </a:solidFill>
          <a:ln w="25400">
            <a:solidFill>
              <a:schemeClr val="tx1">
                <a:lumMod val="65000"/>
                <a:lumOff val="35000"/>
              </a:schemeClr>
            </a:solidFill>
          </a:ln>
        </p:spPr>
        <p:txBody>
          <a:bodyP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3"/>
          <p:cNvSpPr/>
          <p:nvPr/>
        </p:nvSpPr>
        <p:spPr bwMode="gray">
          <a:xfrm rot="328192">
            <a:off x="1679124" y="1068940"/>
            <a:ext cx="1580811" cy="1740174"/>
          </a:xfrm>
          <a:custGeom>
            <a:avLst/>
            <a:gdLst>
              <a:gd name="T0" fmla="*/ 2147483647 w 580"/>
              <a:gd name="T1" fmla="*/ 2147483647 h 638"/>
              <a:gd name="T2" fmla="*/ 2147483647 w 580"/>
              <a:gd name="T3" fmla="*/ 2147483647 h 638"/>
              <a:gd name="T4" fmla="*/ 2147483647 w 580"/>
              <a:gd name="T5" fmla="*/ 2147483647 h 638"/>
              <a:gd name="T6" fmla="*/ 2147483647 w 580"/>
              <a:gd name="T7" fmla="*/ 2147483647 h 638"/>
              <a:gd name="T8" fmla="*/ 2147483647 w 580"/>
              <a:gd name="T9" fmla="*/ 2147483647 h 638"/>
              <a:gd name="T10" fmla="*/ 2147483647 w 580"/>
              <a:gd name="T11" fmla="*/ 2147483647 h 638"/>
              <a:gd name="T12" fmla="*/ 2147483647 w 580"/>
              <a:gd name="T13" fmla="*/ 2147483647 h 638"/>
              <a:gd name="T14" fmla="*/ 2147483647 w 580"/>
              <a:gd name="T15" fmla="*/ 2147483647 h 638"/>
              <a:gd name="T16" fmla="*/ 2147483647 w 580"/>
              <a:gd name="T17" fmla="*/ 2147483647 h 638"/>
              <a:gd name="T18" fmla="*/ 2147483647 w 580"/>
              <a:gd name="T19" fmla="*/ 2147483647 h 638"/>
              <a:gd name="T20" fmla="*/ 2147483647 w 580"/>
              <a:gd name="T21" fmla="*/ 2147483647 h 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0"/>
              <a:gd name="T34" fmla="*/ 0 h 638"/>
              <a:gd name="T35" fmla="*/ 580 w 580"/>
              <a:gd name="T36" fmla="*/ 638 h 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0" h="638">
                <a:moveTo>
                  <a:pt x="35" y="421"/>
                </a:moveTo>
                <a:cubicBezTo>
                  <a:pt x="175" y="365"/>
                  <a:pt x="175" y="365"/>
                  <a:pt x="175" y="365"/>
                </a:cubicBezTo>
                <a:cubicBezTo>
                  <a:pt x="175" y="365"/>
                  <a:pt x="128" y="237"/>
                  <a:pt x="252" y="214"/>
                </a:cubicBezTo>
                <a:cubicBezTo>
                  <a:pt x="376" y="192"/>
                  <a:pt x="386" y="297"/>
                  <a:pt x="378" y="344"/>
                </a:cubicBezTo>
                <a:cubicBezTo>
                  <a:pt x="370" y="390"/>
                  <a:pt x="242" y="488"/>
                  <a:pt x="320" y="638"/>
                </a:cubicBezTo>
                <a:cubicBezTo>
                  <a:pt x="451" y="590"/>
                  <a:pt x="451" y="590"/>
                  <a:pt x="451" y="590"/>
                </a:cubicBezTo>
                <a:cubicBezTo>
                  <a:pt x="451" y="590"/>
                  <a:pt x="411" y="521"/>
                  <a:pt x="476" y="442"/>
                </a:cubicBezTo>
                <a:cubicBezTo>
                  <a:pt x="542" y="364"/>
                  <a:pt x="580" y="224"/>
                  <a:pt x="463" y="126"/>
                </a:cubicBezTo>
                <a:cubicBezTo>
                  <a:pt x="463" y="126"/>
                  <a:pt x="320" y="0"/>
                  <a:pt x="107" y="144"/>
                </a:cubicBezTo>
                <a:cubicBezTo>
                  <a:pt x="107" y="144"/>
                  <a:pt x="72" y="161"/>
                  <a:pt x="43" y="212"/>
                </a:cubicBezTo>
                <a:cubicBezTo>
                  <a:pt x="14" y="262"/>
                  <a:pt x="0" y="341"/>
                  <a:pt x="35" y="421"/>
                </a:cubicBezTo>
                <a:close/>
              </a:path>
            </a:pathLst>
          </a:custGeom>
          <a:solidFill>
            <a:srgbClr val="FF5855"/>
          </a:solidFill>
          <a:ln w="25400">
            <a:solidFill>
              <a:schemeClr val="tx1">
                <a:lumMod val="65000"/>
                <a:lumOff val="35000"/>
              </a:schemeClr>
            </a:solidFill>
          </a:ln>
        </p:spPr>
        <p:txBody>
          <a:bodyP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矩形 50"/>
          <p:cNvSpPr/>
          <p:nvPr/>
        </p:nvSpPr>
        <p:spPr>
          <a:xfrm>
            <a:off x="190195" y="3652618"/>
            <a:ext cx="3748610" cy="1951813"/>
          </a:xfrm>
          <a:prstGeom prst="rect">
            <a:avLst/>
          </a:prstGeom>
          <a:solidFill>
            <a:srgbClr val="FF5855"/>
          </a:solidFill>
          <a:ln w="25400" cap="flat" cmpd="sng" algn="ctr">
            <a:solidFill>
              <a:schemeClr val="tx1">
                <a:lumMod val="65000"/>
                <a:lumOff val="35000"/>
              </a:schemeClr>
            </a:solidFill>
            <a:prstDash val="solid"/>
          </a:ln>
          <a:effectLst/>
        </p:spPr>
        <p:txBody>
          <a:bodyPr rtlCol="0" anchor="ctr"/>
          <a:lstStyle/>
          <a:p>
            <a:pPr algn="ctr">
              <a:defRPr/>
            </a:pPr>
            <a:endParaRPr lang="zh-CN" altLang="en-US"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8"/>
          <p:cNvSpPr/>
          <p:nvPr/>
        </p:nvSpPr>
        <p:spPr bwMode="gray">
          <a:xfrm rot="1448142">
            <a:off x="5468828" y="3618132"/>
            <a:ext cx="888405" cy="868255"/>
          </a:xfrm>
          <a:custGeom>
            <a:avLst/>
            <a:gdLst>
              <a:gd name="T0" fmla="*/ 0 w 463"/>
              <a:gd name="T1" fmla="*/ 2147483647 h 451"/>
              <a:gd name="T2" fmla="*/ 2147483647 w 463"/>
              <a:gd name="T3" fmla="*/ 2147483647 h 451"/>
              <a:gd name="T4" fmla="*/ 2147483647 w 463"/>
              <a:gd name="T5" fmla="*/ 2147483647 h 451"/>
              <a:gd name="T6" fmla="*/ 2147483647 w 463"/>
              <a:gd name="T7" fmla="*/ 0 h 451"/>
              <a:gd name="T8" fmla="*/ 0 w 463"/>
              <a:gd name="T9" fmla="*/ 2147483647 h 451"/>
              <a:gd name="T10" fmla="*/ 0 60000 65536"/>
              <a:gd name="T11" fmla="*/ 0 60000 65536"/>
              <a:gd name="T12" fmla="*/ 0 60000 65536"/>
              <a:gd name="T13" fmla="*/ 0 60000 65536"/>
              <a:gd name="T14" fmla="*/ 0 60000 65536"/>
              <a:gd name="T15" fmla="*/ 0 w 463"/>
              <a:gd name="T16" fmla="*/ 0 h 451"/>
              <a:gd name="T17" fmla="*/ 463 w 463"/>
              <a:gd name="T18" fmla="*/ 451 h 451"/>
            </a:gdLst>
            <a:ahLst/>
            <a:cxnLst>
              <a:cxn ang="T10">
                <a:pos x="T0" y="T1"/>
              </a:cxn>
              <a:cxn ang="T11">
                <a:pos x="T2" y="T3"/>
              </a:cxn>
              <a:cxn ang="T12">
                <a:pos x="T4" y="T5"/>
              </a:cxn>
              <a:cxn ang="T13">
                <a:pos x="T6" y="T7"/>
              </a:cxn>
              <a:cxn ang="T14">
                <a:pos x="T8" y="T9"/>
              </a:cxn>
            </a:cxnLst>
            <a:rect l="T15" t="T16" r="T17" b="T18"/>
            <a:pathLst>
              <a:path w="463" h="451">
                <a:moveTo>
                  <a:pt x="0" y="123"/>
                </a:moveTo>
                <a:lnTo>
                  <a:pt x="121" y="451"/>
                </a:lnTo>
                <a:lnTo>
                  <a:pt x="463" y="338"/>
                </a:lnTo>
                <a:lnTo>
                  <a:pt x="340" y="0"/>
                </a:lnTo>
                <a:lnTo>
                  <a:pt x="0" y="123"/>
                </a:lnTo>
                <a:close/>
              </a:path>
            </a:pathLst>
          </a:custGeom>
          <a:solidFill>
            <a:srgbClr val="6077B6"/>
          </a:solidFill>
          <a:ln w="25400">
            <a:solidFill>
              <a:schemeClr val="tx1">
                <a:lumMod val="65000"/>
                <a:lumOff val="35000"/>
              </a:schemeClr>
            </a:solidFill>
          </a:ln>
        </p:spPr>
        <p:txBody>
          <a:bodyP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
          <p:cNvSpPr/>
          <p:nvPr/>
        </p:nvSpPr>
        <p:spPr bwMode="gray">
          <a:xfrm rot="1448142">
            <a:off x="4740676" y="618993"/>
            <a:ext cx="2634073" cy="2899679"/>
          </a:xfrm>
          <a:custGeom>
            <a:avLst/>
            <a:gdLst>
              <a:gd name="T0" fmla="*/ 2147483647 w 580"/>
              <a:gd name="T1" fmla="*/ 2147483647 h 638"/>
              <a:gd name="T2" fmla="*/ 2147483647 w 580"/>
              <a:gd name="T3" fmla="*/ 2147483647 h 638"/>
              <a:gd name="T4" fmla="*/ 2147483647 w 580"/>
              <a:gd name="T5" fmla="*/ 2147483647 h 638"/>
              <a:gd name="T6" fmla="*/ 2147483647 w 580"/>
              <a:gd name="T7" fmla="*/ 2147483647 h 638"/>
              <a:gd name="T8" fmla="*/ 2147483647 w 580"/>
              <a:gd name="T9" fmla="*/ 2147483647 h 638"/>
              <a:gd name="T10" fmla="*/ 2147483647 w 580"/>
              <a:gd name="T11" fmla="*/ 2147483647 h 638"/>
              <a:gd name="T12" fmla="*/ 2147483647 w 580"/>
              <a:gd name="T13" fmla="*/ 2147483647 h 638"/>
              <a:gd name="T14" fmla="*/ 2147483647 w 580"/>
              <a:gd name="T15" fmla="*/ 2147483647 h 638"/>
              <a:gd name="T16" fmla="*/ 2147483647 w 580"/>
              <a:gd name="T17" fmla="*/ 2147483647 h 638"/>
              <a:gd name="T18" fmla="*/ 2147483647 w 580"/>
              <a:gd name="T19" fmla="*/ 2147483647 h 638"/>
              <a:gd name="T20" fmla="*/ 2147483647 w 580"/>
              <a:gd name="T21" fmla="*/ 2147483647 h 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0"/>
              <a:gd name="T34" fmla="*/ 0 h 638"/>
              <a:gd name="T35" fmla="*/ 580 w 580"/>
              <a:gd name="T36" fmla="*/ 638 h 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0" h="638">
                <a:moveTo>
                  <a:pt x="35" y="421"/>
                </a:moveTo>
                <a:cubicBezTo>
                  <a:pt x="175" y="365"/>
                  <a:pt x="175" y="365"/>
                  <a:pt x="175" y="365"/>
                </a:cubicBezTo>
                <a:cubicBezTo>
                  <a:pt x="175" y="365"/>
                  <a:pt x="128" y="237"/>
                  <a:pt x="252" y="214"/>
                </a:cubicBezTo>
                <a:cubicBezTo>
                  <a:pt x="376" y="192"/>
                  <a:pt x="386" y="297"/>
                  <a:pt x="378" y="344"/>
                </a:cubicBezTo>
                <a:cubicBezTo>
                  <a:pt x="370" y="390"/>
                  <a:pt x="242" y="488"/>
                  <a:pt x="320" y="638"/>
                </a:cubicBezTo>
                <a:cubicBezTo>
                  <a:pt x="451" y="590"/>
                  <a:pt x="451" y="590"/>
                  <a:pt x="451" y="590"/>
                </a:cubicBezTo>
                <a:cubicBezTo>
                  <a:pt x="451" y="590"/>
                  <a:pt x="411" y="521"/>
                  <a:pt x="476" y="442"/>
                </a:cubicBezTo>
                <a:cubicBezTo>
                  <a:pt x="542" y="364"/>
                  <a:pt x="580" y="224"/>
                  <a:pt x="463" y="126"/>
                </a:cubicBezTo>
                <a:cubicBezTo>
                  <a:pt x="463" y="126"/>
                  <a:pt x="320" y="0"/>
                  <a:pt x="107" y="144"/>
                </a:cubicBezTo>
                <a:cubicBezTo>
                  <a:pt x="107" y="144"/>
                  <a:pt x="72" y="161"/>
                  <a:pt x="43" y="212"/>
                </a:cubicBezTo>
                <a:cubicBezTo>
                  <a:pt x="14" y="262"/>
                  <a:pt x="0" y="341"/>
                  <a:pt x="35" y="421"/>
                </a:cubicBezTo>
                <a:close/>
              </a:path>
            </a:pathLst>
          </a:custGeom>
          <a:solidFill>
            <a:srgbClr val="6077B6"/>
          </a:solidFill>
          <a:ln w="25400">
            <a:solidFill>
              <a:schemeClr val="tx1">
                <a:lumMod val="65000"/>
                <a:lumOff val="35000"/>
              </a:schemeClr>
            </a:solidFill>
          </a:ln>
        </p:spPr>
        <p:txBody>
          <a:bodyP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矩形 59"/>
          <p:cNvSpPr/>
          <p:nvPr/>
        </p:nvSpPr>
        <p:spPr>
          <a:xfrm>
            <a:off x="4854815" y="4542740"/>
            <a:ext cx="2818830" cy="2209190"/>
          </a:xfrm>
          <a:prstGeom prst="rect">
            <a:avLst/>
          </a:prstGeom>
          <a:solidFill>
            <a:srgbClr val="6077B6"/>
          </a:solidFill>
          <a:ln w="25400" cap="flat" cmpd="sng" algn="ctr">
            <a:solidFill>
              <a:schemeClr val="tx1">
                <a:lumMod val="65000"/>
                <a:lumOff val="35000"/>
              </a:schemeClr>
            </a:solidFill>
            <a:prstDash val="solid"/>
          </a:ln>
          <a:effectLst/>
        </p:spPr>
        <p:txBody>
          <a:bodyPr rtlCol="0" anchor="ctr"/>
          <a:lstStyle/>
          <a:p>
            <a:pPr algn="ctr">
              <a:defRPr/>
            </a:pPr>
            <a:endParaRPr lang="zh-CN" altLang="en-US"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
          <p:cNvSpPr/>
          <p:nvPr/>
        </p:nvSpPr>
        <p:spPr bwMode="gray">
          <a:xfrm rot="1960988">
            <a:off x="8772500" y="701835"/>
            <a:ext cx="1580810" cy="1740174"/>
          </a:xfrm>
          <a:custGeom>
            <a:avLst/>
            <a:gdLst>
              <a:gd name="T0" fmla="*/ 2147483647 w 580"/>
              <a:gd name="T1" fmla="*/ 2147483647 h 638"/>
              <a:gd name="T2" fmla="*/ 2147483647 w 580"/>
              <a:gd name="T3" fmla="*/ 2147483647 h 638"/>
              <a:gd name="T4" fmla="*/ 2147483647 w 580"/>
              <a:gd name="T5" fmla="*/ 2147483647 h 638"/>
              <a:gd name="T6" fmla="*/ 2147483647 w 580"/>
              <a:gd name="T7" fmla="*/ 2147483647 h 638"/>
              <a:gd name="T8" fmla="*/ 2147483647 w 580"/>
              <a:gd name="T9" fmla="*/ 2147483647 h 638"/>
              <a:gd name="T10" fmla="*/ 2147483647 w 580"/>
              <a:gd name="T11" fmla="*/ 2147483647 h 638"/>
              <a:gd name="T12" fmla="*/ 2147483647 w 580"/>
              <a:gd name="T13" fmla="*/ 2147483647 h 638"/>
              <a:gd name="T14" fmla="*/ 2147483647 w 580"/>
              <a:gd name="T15" fmla="*/ 2147483647 h 638"/>
              <a:gd name="T16" fmla="*/ 2147483647 w 580"/>
              <a:gd name="T17" fmla="*/ 2147483647 h 638"/>
              <a:gd name="T18" fmla="*/ 2147483647 w 580"/>
              <a:gd name="T19" fmla="*/ 2147483647 h 638"/>
              <a:gd name="T20" fmla="*/ 2147483647 w 580"/>
              <a:gd name="T21" fmla="*/ 2147483647 h 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0"/>
              <a:gd name="T34" fmla="*/ 0 h 638"/>
              <a:gd name="T35" fmla="*/ 580 w 580"/>
              <a:gd name="T36" fmla="*/ 638 h 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0" h="638">
                <a:moveTo>
                  <a:pt x="35" y="421"/>
                </a:moveTo>
                <a:cubicBezTo>
                  <a:pt x="175" y="365"/>
                  <a:pt x="175" y="365"/>
                  <a:pt x="175" y="365"/>
                </a:cubicBezTo>
                <a:cubicBezTo>
                  <a:pt x="175" y="365"/>
                  <a:pt x="128" y="237"/>
                  <a:pt x="252" y="214"/>
                </a:cubicBezTo>
                <a:cubicBezTo>
                  <a:pt x="376" y="192"/>
                  <a:pt x="386" y="297"/>
                  <a:pt x="378" y="344"/>
                </a:cubicBezTo>
                <a:cubicBezTo>
                  <a:pt x="370" y="390"/>
                  <a:pt x="242" y="488"/>
                  <a:pt x="320" y="638"/>
                </a:cubicBezTo>
                <a:cubicBezTo>
                  <a:pt x="451" y="590"/>
                  <a:pt x="451" y="590"/>
                  <a:pt x="451" y="590"/>
                </a:cubicBezTo>
                <a:cubicBezTo>
                  <a:pt x="451" y="590"/>
                  <a:pt x="411" y="521"/>
                  <a:pt x="476" y="442"/>
                </a:cubicBezTo>
                <a:cubicBezTo>
                  <a:pt x="542" y="364"/>
                  <a:pt x="580" y="224"/>
                  <a:pt x="463" y="126"/>
                </a:cubicBezTo>
                <a:cubicBezTo>
                  <a:pt x="463" y="126"/>
                  <a:pt x="320" y="0"/>
                  <a:pt x="107" y="144"/>
                </a:cubicBezTo>
                <a:cubicBezTo>
                  <a:pt x="107" y="144"/>
                  <a:pt x="72" y="161"/>
                  <a:pt x="43" y="212"/>
                </a:cubicBezTo>
                <a:cubicBezTo>
                  <a:pt x="14" y="262"/>
                  <a:pt x="0" y="341"/>
                  <a:pt x="35" y="421"/>
                </a:cubicBezTo>
                <a:close/>
              </a:path>
            </a:pathLst>
          </a:custGeom>
          <a:solidFill>
            <a:srgbClr val="FDC873"/>
          </a:solidFill>
          <a:ln w="25400">
            <a:solidFill>
              <a:schemeClr val="tx1">
                <a:lumMod val="65000"/>
                <a:lumOff val="35000"/>
              </a:schemeClr>
            </a:solidFill>
          </a:ln>
        </p:spPr>
        <p:txBody>
          <a:bodyP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矩形 68"/>
          <p:cNvSpPr/>
          <p:nvPr/>
        </p:nvSpPr>
        <p:spPr>
          <a:xfrm>
            <a:off x="8563804" y="3413383"/>
            <a:ext cx="3199037" cy="3250764"/>
          </a:xfrm>
          <a:prstGeom prst="rect">
            <a:avLst/>
          </a:prstGeom>
          <a:solidFill>
            <a:srgbClr val="FDC873"/>
          </a:solidFill>
          <a:ln w="25400" cap="flat" cmpd="sng" algn="ctr">
            <a:solidFill>
              <a:schemeClr val="tx1">
                <a:lumMod val="65000"/>
                <a:lumOff val="35000"/>
              </a:schemeClr>
            </a:solidFill>
            <a:prstDash val="solid"/>
          </a:ln>
          <a:effectLst/>
        </p:spPr>
        <p:txBody>
          <a:bodyPr rtlCol="0" anchor="ctr"/>
          <a:lstStyle/>
          <a:p>
            <a:pPr algn="ctr">
              <a:defRPr/>
            </a:pPr>
            <a:endParaRPr lang="zh-CN" altLang="en-US"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TextBox 13"/>
          <p:cNvSpPr txBox="1"/>
          <p:nvPr/>
        </p:nvSpPr>
        <p:spPr>
          <a:xfrm>
            <a:off x="371021" y="3817429"/>
            <a:ext cx="3432900" cy="307777"/>
          </a:xfrm>
          <a:prstGeom prst="rect">
            <a:avLst/>
          </a:prstGeom>
          <a:noFill/>
        </p:spPr>
        <p:txBody>
          <a:bodyPr wrap="square" lIns="0" tIns="0" rIns="0" bIns="0" rtlCol="0" anchor="t" anchorCtr="0">
            <a:spAutoFit/>
          </a:bodyPr>
          <a:lstStyle/>
          <a:p>
            <a:pPr algn="ctr" defTabSz="1216660">
              <a:spcBef>
                <a:spcPct val="20000"/>
              </a:spcBef>
              <a:defRPr/>
            </a:pPr>
            <a:r>
              <a:rPr lang="zh-CN" alt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关键词</a:t>
            </a:r>
            <a:endParaRPr 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TextBox 13"/>
          <p:cNvSpPr txBox="1"/>
          <p:nvPr/>
        </p:nvSpPr>
        <p:spPr>
          <a:xfrm>
            <a:off x="4981651" y="4747565"/>
            <a:ext cx="2691994" cy="1231106"/>
          </a:xfrm>
          <a:prstGeom prst="rect">
            <a:avLst/>
          </a:prstGeom>
          <a:noFill/>
        </p:spPr>
        <p:txBody>
          <a:bodyPr wrap="square" lIns="0" tIns="0" rIns="0" bIns="0" rtlCol="0" anchor="t" anchorCtr="0">
            <a:spAutoFit/>
          </a:bodyPr>
          <a:lstStyle/>
          <a:p>
            <a:pPr algn="ctr" defTabSz="1216660">
              <a:spcBef>
                <a:spcPct val="20000"/>
              </a:spcBef>
              <a:defRPr/>
            </a:pPr>
            <a:r>
              <a:rPr lang="zh-CN" alt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起初担心项目过于简单，但是在开发的过程中发现简单的问题中也有细小许多的麻烦要去处理</a:t>
            </a:r>
            <a:endParaRPr 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TextBox 13"/>
          <p:cNvSpPr txBox="1"/>
          <p:nvPr/>
        </p:nvSpPr>
        <p:spPr>
          <a:xfrm>
            <a:off x="8734520" y="3467569"/>
            <a:ext cx="2845441" cy="307777"/>
          </a:xfrm>
          <a:prstGeom prst="rect">
            <a:avLst/>
          </a:prstGeom>
          <a:noFill/>
        </p:spPr>
        <p:txBody>
          <a:bodyPr wrap="square" lIns="0" tIns="0" rIns="0" bIns="0" rtlCol="0" anchor="t" anchorCtr="0">
            <a:spAutoFit/>
          </a:bodyPr>
          <a:lstStyle/>
          <a:p>
            <a:pPr algn="ctr" defTabSz="1216660">
              <a:spcBef>
                <a:spcPct val="20000"/>
              </a:spcBef>
              <a:defRPr/>
            </a:pPr>
            <a:r>
              <a:rPr lang="zh-CN" alt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关键词</a:t>
            </a:r>
            <a:endParaRPr 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8"/>
          <p:cNvSpPr/>
          <p:nvPr/>
        </p:nvSpPr>
        <p:spPr bwMode="gray">
          <a:xfrm rot="1960988">
            <a:off x="9018993" y="2541106"/>
            <a:ext cx="533042" cy="520220"/>
          </a:xfrm>
          <a:custGeom>
            <a:avLst/>
            <a:gdLst>
              <a:gd name="T0" fmla="*/ 0 w 463"/>
              <a:gd name="T1" fmla="*/ 2147483647 h 451"/>
              <a:gd name="T2" fmla="*/ 2147483647 w 463"/>
              <a:gd name="T3" fmla="*/ 2147483647 h 451"/>
              <a:gd name="T4" fmla="*/ 2147483647 w 463"/>
              <a:gd name="T5" fmla="*/ 2147483647 h 451"/>
              <a:gd name="T6" fmla="*/ 2147483647 w 463"/>
              <a:gd name="T7" fmla="*/ 0 h 451"/>
              <a:gd name="T8" fmla="*/ 0 w 463"/>
              <a:gd name="T9" fmla="*/ 2147483647 h 451"/>
              <a:gd name="T10" fmla="*/ 0 60000 65536"/>
              <a:gd name="T11" fmla="*/ 0 60000 65536"/>
              <a:gd name="T12" fmla="*/ 0 60000 65536"/>
              <a:gd name="T13" fmla="*/ 0 60000 65536"/>
              <a:gd name="T14" fmla="*/ 0 60000 65536"/>
              <a:gd name="T15" fmla="*/ 0 w 463"/>
              <a:gd name="T16" fmla="*/ 0 h 451"/>
              <a:gd name="T17" fmla="*/ 463 w 463"/>
              <a:gd name="T18" fmla="*/ 451 h 451"/>
            </a:gdLst>
            <a:ahLst/>
            <a:cxnLst>
              <a:cxn ang="T10">
                <a:pos x="T0" y="T1"/>
              </a:cxn>
              <a:cxn ang="T11">
                <a:pos x="T2" y="T3"/>
              </a:cxn>
              <a:cxn ang="T12">
                <a:pos x="T4" y="T5"/>
              </a:cxn>
              <a:cxn ang="T13">
                <a:pos x="T6" y="T7"/>
              </a:cxn>
              <a:cxn ang="T14">
                <a:pos x="T8" y="T9"/>
              </a:cxn>
            </a:cxnLst>
            <a:rect l="T15" t="T16" r="T17" b="T18"/>
            <a:pathLst>
              <a:path w="463" h="451">
                <a:moveTo>
                  <a:pt x="0" y="123"/>
                </a:moveTo>
                <a:lnTo>
                  <a:pt x="121" y="451"/>
                </a:lnTo>
                <a:lnTo>
                  <a:pt x="463" y="338"/>
                </a:lnTo>
                <a:lnTo>
                  <a:pt x="340" y="0"/>
                </a:lnTo>
                <a:lnTo>
                  <a:pt x="0" y="123"/>
                </a:lnTo>
                <a:close/>
              </a:path>
            </a:pathLst>
          </a:custGeom>
          <a:solidFill>
            <a:srgbClr val="FDC873"/>
          </a:solidFill>
          <a:ln w="25400">
            <a:solidFill>
              <a:schemeClr val="tx1">
                <a:lumMod val="65000"/>
                <a:lumOff val="35000"/>
              </a:schemeClr>
            </a:solidFill>
          </a:ln>
        </p:spPr>
        <p:txBody>
          <a:bodyP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980</Words>
  <Application>Microsoft Office PowerPoint</Application>
  <PresentationFormat>宽屏</PresentationFormat>
  <Paragraphs>145</Paragraphs>
  <Slides>18</Slides>
  <Notes>2</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 Unicode MS</vt:lpstr>
      <vt:lpstr>Myriad Pro</vt:lpstr>
      <vt:lpstr>等线</vt:lpstr>
      <vt:lpstr>等线 Light</vt:lpstr>
      <vt:lpstr>微软雅黑</vt:lpstr>
      <vt:lpstr>幼圆</vt:lpstr>
      <vt:lpstr>Agency FB</vt:lpstr>
      <vt:lpstr>Arial</vt:lpstr>
      <vt:lpstr>Calibri</vt:lpstr>
      <vt:lpstr>Franklin Gothic Demi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诩 王</cp:lastModifiedBy>
  <cp:revision>86</cp:revision>
  <dcterms:created xsi:type="dcterms:W3CDTF">2017-05-25T13:28:00Z</dcterms:created>
  <dcterms:modified xsi:type="dcterms:W3CDTF">2022-06-30T19:42:42Z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